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0" r:id="rId1"/>
  </p:sldMasterIdLst>
  <p:notesMasterIdLst>
    <p:notesMasterId r:id="rId8"/>
  </p:notesMasterIdLst>
  <p:sldIdLst>
    <p:sldId id="272" r:id="rId2"/>
    <p:sldId id="273" r:id="rId3"/>
    <p:sldId id="276" r:id="rId4"/>
    <p:sldId id="278" r:id="rId5"/>
    <p:sldId id="277" r:id="rId6"/>
    <p:sldId id="275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2E05"/>
    <a:srgbClr val="F50B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E9EA1-5EE4-4C56-BE10-767608F0AF9B}" type="datetimeFigureOut">
              <a:rPr lang="cs-CZ" smtClean="0"/>
              <a:t>7.2.2013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3DACE-2EFD-421E-996F-BB00B84958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974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7.2.2013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7.2.2013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7.2.2013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531016C-1B0C-412E-B338-534DF59D564C}" type="datetimeFigureOut">
              <a:rPr lang="cs-CZ" smtClean="0"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81" r:id="rId1"/>
    <p:sldLayoutId id="2147484382" r:id="rId2"/>
    <p:sldLayoutId id="2147484383" r:id="rId3"/>
    <p:sldLayoutId id="2147484384" r:id="rId4"/>
    <p:sldLayoutId id="2147484385" r:id="rId5"/>
    <p:sldLayoutId id="2147484386" r:id="rId6"/>
    <p:sldLayoutId id="2147484387" r:id="rId7"/>
    <p:sldLayoutId id="2147484388" r:id="rId8"/>
    <p:sldLayoutId id="2147484389" r:id="rId9"/>
    <p:sldLayoutId id="2147484390" r:id="rId10"/>
    <p:sldLayoutId id="21474843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819400"/>
            <a:ext cx="7772400" cy="17526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 rtlCol="0">
            <a:normAutofit fontScale="9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8800" dirty="0">
                <a:solidFill>
                  <a:srgbClr val="FF3300"/>
                </a:solidFill>
                <a:latin typeface="Arial" charset="0"/>
              </a:rPr>
              <a:t/>
            </a:r>
            <a:br>
              <a:rPr lang="cs-CZ" sz="8800" dirty="0">
                <a:solidFill>
                  <a:srgbClr val="FF3300"/>
                </a:solidFill>
                <a:latin typeface="Arial" charset="0"/>
              </a:rPr>
            </a:br>
            <a:endParaRPr lang="cs-CZ" sz="8800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4099" name="Podnadpis 2"/>
          <p:cNvSpPr txBox="1">
            <a:spLocks/>
          </p:cNvSpPr>
          <p:nvPr/>
        </p:nvSpPr>
        <p:spPr bwMode="auto">
          <a:xfrm>
            <a:off x="722313" y="765175"/>
            <a:ext cx="6189662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1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VY_I/2_INOVACE_52_Hledáme </a:t>
            </a:r>
            <a:r>
              <a:rPr lang="cs-CZ" sz="180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s Googlem1</a:t>
            </a:r>
            <a:endParaRPr lang="cs-CZ" sz="1800" dirty="0" smtClean="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935753" y="2636912"/>
            <a:ext cx="7235981" cy="1656184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defPPr>
              <a:defRPr sz="4400">
                <a:solidFill>
                  <a:schemeClr val="tx2">
                    <a:shade val="80000"/>
                    <a:satMod val="150000"/>
                  </a:schemeClr>
                </a:solidFill>
                <a:latin typeface="+mj-lt"/>
                <a:ea typeface="+mj-ea"/>
                <a:cs typeface="+mj-cs"/>
              </a:defRPr>
            </a:defPPr>
            <a:lvl1pPr algn="ctr" eaLnBrk="1" hangingPunct="1">
              <a:buNone/>
              <a:defRPr lang="en-US" sz="5300" b="1" strike="noStrike" kern="1200" baseline="0">
                <a:solidFill>
                  <a:schemeClr val="tx2">
                    <a:shade val="85000"/>
                    <a:satMod val="150000"/>
                  </a:schemeClr>
                </a:solidFill>
                <a:effectLst/>
                <a:latin typeface="+mj-lt"/>
                <a:ea typeface="+mj-lt"/>
                <a:cs typeface="+mj-lt"/>
              </a:defRPr>
            </a:lvl1pPr>
          </a:lstStyle>
          <a:p>
            <a:pPr>
              <a:defRPr/>
            </a:pPr>
            <a:r>
              <a:rPr lang="cs-CZ" sz="8000" dirty="0" smtClean="0">
                <a:latin typeface="Arial Black" pitchFamily="34" charset="0"/>
              </a:rPr>
              <a:t>Hledáme s Googlem1</a:t>
            </a:r>
            <a:endParaRPr lang="cs-CZ" sz="8000" dirty="0">
              <a:latin typeface="Arial Black" pitchFamily="34" charset="0"/>
            </a:endParaRPr>
          </a:p>
        </p:txBody>
      </p:sp>
      <p:pic>
        <p:nvPicPr>
          <p:cNvPr id="130053" name="Picture 2" descr="http://7zs.wz.cz/opvk%20velke%20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300" y="5757863"/>
            <a:ext cx="32908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Podnadpis 2"/>
          <p:cNvSpPr txBox="1">
            <a:spLocks/>
          </p:cNvSpPr>
          <p:nvPr/>
        </p:nvSpPr>
        <p:spPr bwMode="auto">
          <a:xfrm>
            <a:off x="6443663" y="6100763"/>
            <a:ext cx="2160587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180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Miroslav Kaňok</a:t>
            </a:r>
          </a:p>
        </p:txBody>
      </p:sp>
    </p:spTree>
    <p:extLst>
      <p:ext uri="{BB962C8B-B14F-4D97-AF65-F5344CB8AC3E}">
        <p14:creationId xmlns:p14="http://schemas.microsoft.com/office/powerpoint/2010/main" val="415729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024688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0"/>
              </a:spcBef>
            </a:pPr>
            <a:r>
              <a:rPr lang="cs-CZ" sz="5400" dirty="0" smtClean="0">
                <a:solidFill>
                  <a:schemeClr val="accent2"/>
                </a:solidFill>
                <a:latin typeface="Arial Black" pitchFamily="34" charset="0"/>
              </a:rPr>
              <a:t>Obsah</a:t>
            </a:r>
            <a:endParaRPr lang="cs-CZ" sz="54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52227" name="Rectangle 1027"/>
          <p:cNvSpPr>
            <a:spLocks noGrp="1" noChangeArrowheads="1"/>
          </p:cNvSpPr>
          <p:nvPr>
            <p:ph sz="quarter" idx="13"/>
          </p:nvPr>
        </p:nvSpPr>
        <p:spPr>
          <a:xfrm>
            <a:off x="539750" y="1676400"/>
            <a:ext cx="7772400" cy="4114800"/>
          </a:xfrm>
        </p:spPr>
        <p:txBody>
          <a:bodyPr>
            <a:normAutofit/>
          </a:bodyPr>
          <a:lstStyle/>
          <a:p>
            <a:pPr marL="609600" indent="-609600" eaLnBrk="1" hangingPunct="1"/>
            <a:r>
              <a:rPr lang="cs-CZ" sz="3600" dirty="0" smtClean="0"/>
              <a:t>Matematika a převody jednotek</a:t>
            </a:r>
          </a:p>
          <a:p>
            <a:pPr marL="609600" indent="-609600" eaLnBrk="1" hangingPunct="1"/>
            <a:r>
              <a:rPr lang="cs-CZ" sz="3600" dirty="0" smtClean="0"/>
              <a:t>Odstranění významu, definice slov</a:t>
            </a:r>
          </a:p>
          <a:p>
            <a:pPr marL="609600" indent="-609600" eaLnBrk="1" hangingPunct="1"/>
            <a:r>
              <a:rPr lang="cs-CZ" sz="3600" dirty="0" smtClean="0"/>
              <a:t>Spojení slov, </a:t>
            </a:r>
            <a:r>
              <a:rPr lang="cs-CZ" sz="3600" dirty="0" smtClean="0"/>
              <a:t>OR</a:t>
            </a:r>
          </a:p>
          <a:p>
            <a:pPr marL="609600" indent="-609600" eaLnBrk="1" hangingPunct="1"/>
            <a:r>
              <a:rPr lang="cs-CZ" sz="3600" dirty="0" smtClean="0"/>
              <a:t>Úlohy na procvičení</a:t>
            </a: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369710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7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9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551" y="116632"/>
            <a:ext cx="7791769" cy="1143000"/>
          </a:xfrm>
        </p:spPr>
        <p:txBody>
          <a:bodyPr/>
          <a:lstStyle/>
          <a:p>
            <a:r>
              <a:rPr lang="cs-CZ" sz="3600" dirty="0" smtClean="0">
                <a:solidFill>
                  <a:schemeClr val="accent2"/>
                </a:solidFill>
                <a:latin typeface="Arial Black" pitchFamily="34" charset="0"/>
              </a:rPr>
              <a:t>Matematika a převody jednotek</a:t>
            </a:r>
          </a:p>
        </p:txBody>
      </p:sp>
      <p:sp>
        <p:nvSpPr>
          <p:cNvPr id="52227" name="Rectangle 1027"/>
          <p:cNvSpPr>
            <a:spLocks noGrp="1" noChangeArrowheads="1"/>
          </p:cNvSpPr>
          <p:nvPr>
            <p:ph sz="quarter" idx="4294967295"/>
          </p:nvPr>
        </p:nvSpPr>
        <p:spPr>
          <a:xfrm>
            <a:off x="539552" y="1268760"/>
            <a:ext cx="7772400" cy="4114800"/>
          </a:xfrm>
        </p:spPr>
        <p:txBody>
          <a:bodyPr>
            <a:normAutofit/>
          </a:bodyPr>
          <a:lstStyle/>
          <a:p>
            <a:pPr marL="609600" indent="-609600" eaLnBrk="1" hangingPunct="1">
              <a:defRPr/>
            </a:pPr>
            <a:r>
              <a:rPr lang="cs-CZ" sz="3000" dirty="0" smtClean="0"/>
              <a:t>Řešíme matematické příklady</a:t>
            </a:r>
          </a:p>
          <a:p>
            <a:pPr marL="609600" indent="-609600" eaLnBrk="1" hangingPunct="1">
              <a:defRPr/>
            </a:pPr>
            <a:endParaRPr lang="cs-CZ" sz="3000" dirty="0"/>
          </a:p>
          <a:p>
            <a:pPr marL="609600" indent="-609600" eaLnBrk="1" hangingPunct="1">
              <a:defRPr/>
            </a:pPr>
            <a:endParaRPr lang="cs-CZ" sz="3000" dirty="0" smtClean="0"/>
          </a:p>
          <a:p>
            <a:pPr marL="609600" indent="-609600" eaLnBrk="1" hangingPunct="1">
              <a:defRPr/>
            </a:pPr>
            <a:endParaRPr lang="cs-CZ" sz="3000" dirty="0"/>
          </a:p>
          <a:p>
            <a:pPr marL="609600" indent="-609600" eaLnBrk="1" hangingPunct="1">
              <a:defRPr/>
            </a:pPr>
            <a:r>
              <a:rPr lang="cs-CZ" sz="3000" dirty="0" smtClean="0"/>
              <a:t>Převádíme jednotky (měny)</a:t>
            </a:r>
          </a:p>
          <a:p>
            <a:pPr marL="800100" lvl="2" indent="0">
              <a:buNone/>
              <a:defRPr/>
            </a:pPr>
            <a:r>
              <a:rPr lang="cs-CZ" sz="4000" dirty="0" smtClean="0"/>
              <a:t>		</a:t>
            </a:r>
            <a:r>
              <a:rPr lang="cs-CZ" sz="4000" dirty="0"/>
              <a:t>	</a:t>
            </a:r>
            <a:r>
              <a:rPr lang="cs-CZ" sz="4000" dirty="0" smtClean="0"/>
              <a:t> </a:t>
            </a:r>
            <a:endParaRPr lang="cs-CZ" sz="30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cs-CZ" sz="36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196" y="1844824"/>
            <a:ext cx="7477125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Čárový popisek 1 8"/>
          <p:cNvSpPr/>
          <p:nvPr/>
        </p:nvSpPr>
        <p:spPr>
          <a:xfrm>
            <a:off x="4479621" y="3037632"/>
            <a:ext cx="3851700" cy="693142"/>
          </a:xfrm>
          <a:prstGeom prst="borderCallout1">
            <a:avLst>
              <a:gd name="adj1" fmla="val 18750"/>
              <a:gd name="adj2" fmla="val -8333"/>
              <a:gd name="adj3" fmla="val 17415"/>
              <a:gd name="adj4" fmla="val -279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* </a:t>
            </a:r>
            <a:r>
              <a:rPr lang="cs-CZ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Zastupuje násobení, / dělení</a:t>
            </a:r>
            <a:endParaRPr lang="cs-CZ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13" y="4356926"/>
            <a:ext cx="7469308" cy="1869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ál 3"/>
          <p:cNvSpPr/>
          <p:nvPr/>
        </p:nvSpPr>
        <p:spPr>
          <a:xfrm>
            <a:off x="1861383" y="1844824"/>
            <a:ext cx="1368152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1763688" y="4356926"/>
            <a:ext cx="1368152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567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9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0"/>
      <p:bldP spid="9" grpId="0" animBg="1"/>
      <p:bldP spid="4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551" y="116632"/>
            <a:ext cx="7791769" cy="1143000"/>
          </a:xfr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sz="3600" dirty="0">
                <a:solidFill>
                  <a:schemeClr val="accent2"/>
                </a:solidFill>
                <a:latin typeface="Arial Black" pitchFamily="34" charset="0"/>
              </a:rPr>
              <a:t>Odstranění významu, definice slov</a:t>
            </a:r>
          </a:p>
        </p:txBody>
      </p:sp>
      <p:sp>
        <p:nvSpPr>
          <p:cNvPr id="52227" name="Rectangle 1027"/>
          <p:cNvSpPr>
            <a:spLocks noGrp="1" noChangeArrowheads="1"/>
          </p:cNvSpPr>
          <p:nvPr>
            <p:ph sz="quarter" idx="4294967295"/>
          </p:nvPr>
        </p:nvSpPr>
        <p:spPr>
          <a:xfrm>
            <a:off x="539552" y="1268760"/>
            <a:ext cx="7772400" cy="4114800"/>
          </a:xfrm>
        </p:spPr>
        <p:txBody>
          <a:bodyPr>
            <a:normAutofit/>
          </a:bodyPr>
          <a:lstStyle/>
          <a:p>
            <a:pPr marL="609600" indent="-609600" eaLnBrk="1" hangingPunct="1">
              <a:defRPr/>
            </a:pPr>
            <a:r>
              <a:rPr lang="cs-CZ" sz="2000" dirty="0"/>
              <a:t>Pomocí mínus (-) těsně před slovem odstraníme nehledaný výraz</a:t>
            </a:r>
          </a:p>
          <a:p>
            <a:pPr marL="609600" indent="-609600" eaLnBrk="1" hangingPunct="1">
              <a:defRPr/>
            </a:pPr>
            <a:endParaRPr lang="cs-CZ" sz="2000" dirty="0"/>
          </a:p>
          <a:p>
            <a:pPr marL="609600" indent="-609600" eaLnBrk="1" hangingPunct="1">
              <a:defRPr/>
            </a:pPr>
            <a:endParaRPr lang="cs-CZ" sz="2000" dirty="0"/>
          </a:p>
          <a:p>
            <a:pPr marL="609600" indent="-609600">
              <a:defRPr/>
            </a:pPr>
            <a:endParaRPr lang="cs-CZ" sz="2000" dirty="0" smtClean="0"/>
          </a:p>
          <a:p>
            <a:pPr marL="609600" indent="-609600">
              <a:defRPr/>
            </a:pPr>
            <a:endParaRPr lang="cs-CZ" sz="2000" dirty="0"/>
          </a:p>
          <a:p>
            <a:pPr marL="609600" indent="-609600">
              <a:defRPr/>
            </a:pPr>
            <a:r>
              <a:rPr lang="cs-CZ" sz="2000" dirty="0" smtClean="0"/>
              <a:t>Hledáme </a:t>
            </a:r>
            <a:r>
              <a:rPr lang="cs-CZ" sz="2000" dirty="0"/>
              <a:t>definici neznámého slova (pomocí </a:t>
            </a:r>
            <a:r>
              <a:rPr lang="cs-CZ" sz="2000" dirty="0" err="1"/>
              <a:t>define:slovo</a:t>
            </a:r>
            <a:r>
              <a:rPr lang="cs-CZ" sz="2000" dirty="0"/>
              <a:t>)</a:t>
            </a:r>
          </a:p>
          <a:p>
            <a:pPr marL="800100" lvl="2" indent="0">
              <a:buNone/>
              <a:defRPr/>
            </a:pPr>
            <a:r>
              <a:rPr lang="cs-CZ" sz="2000" dirty="0"/>
              <a:t>		</a:t>
            </a:r>
            <a:r>
              <a:rPr lang="cs-CZ" sz="2000" dirty="0"/>
              <a:t>	</a:t>
            </a:r>
            <a:r>
              <a:rPr lang="cs-CZ" sz="2000" dirty="0"/>
              <a:t> 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sz="2000" dirty="0"/>
          </a:p>
        </p:txBody>
      </p:sp>
      <p:sp>
        <p:nvSpPr>
          <p:cNvPr id="10" name="Ovál 9"/>
          <p:cNvSpPr/>
          <p:nvPr/>
        </p:nvSpPr>
        <p:spPr>
          <a:xfrm>
            <a:off x="5868144" y="1216938"/>
            <a:ext cx="1872208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084"/>
          <a:stretch/>
        </p:blipFill>
        <p:spPr bwMode="auto">
          <a:xfrm>
            <a:off x="865957" y="1720994"/>
            <a:ext cx="7477125" cy="1718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Ovál 10"/>
          <p:cNvSpPr/>
          <p:nvPr/>
        </p:nvSpPr>
        <p:spPr>
          <a:xfrm>
            <a:off x="2483768" y="1738545"/>
            <a:ext cx="504056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5"/>
          <p:cNvCxnSpPr>
            <a:stCxn id="11" idx="7"/>
            <a:endCxn id="10" idx="3"/>
          </p:cNvCxnSpPr>
          <p:nvPr/>
        </p:nvCxnSpPr>
        <p:spPr>
          <a:xfrm flipV="1">
            <a:off x="2914007" y="1647177"/>
            <a:ext cx="3228316" cy="133549"/>
          </a:xfrm>
          <a:prstGeom prst="line">
            <a:avLst/>
          </a:prstGeom>
          <a:ln>
            <a:solidFill>
              <a:srgbClr val="FB2E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769" y="3861048"/>
            <a:ext cx="7429500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Ovál 15"/>
          <p:cNvSpPr/>
          <p:nvPr/>
        </p:nvSpPr>
        <p:spPr>
          <a:xfrm>
            <a:off x="1763688" y="5051540"/>
            <a:ext cx="4826345" cy="8713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030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2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6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6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1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1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0"/>
      <p:bldP spid="10" grpId="0" animBg="1"/>
      <p:bldP spid="11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sz="3600" dirty="0">
                <a:solidFill>
                  <a:schemeClr val="accent2"/>
                </a:solidFill>
                <a:latin typeface="Arial Black" pitchFamily="34" charset="0"/>
              </a:rPr>
              <a:t>Spojení slov, OR</a:t>
            </a:r>
            <a:br>
              <a:rPr lang="cs-CZ" sz="3600" dirty="0">
                <a:solidFill>
                  <a:schemeClr val="accent2"/>
                </a:solidFill>
                <a:latin typeface="Arial Black" pitchFamily="34" charset="0"/>
              </a:rPr>
            </a:br>
            <a:endParaRPr lang="cs-CZ" sz="36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11560" y="980728"/>
            <a:ext cx="7924800" cy="4114800"/>
          </a:xfrm>
        </p:spPr>
        <p:txBody>
          <a:bodyPr/>
          <a:lstStyle/>
          <a:p>
            <a:r>
              <a:rPr lang="cs-CZ" sz="1800" dirty="0" smtClean="0"/>
              <a:t>Hledáme </a:t>
            </a:r>
            <a:r>
              <a:rPr lang="cs-CZ" sz="2000" dirty="0"/>
              <a:t>spojená</a:t>
            </a:r>
            <a:r>
              <a:rPr lang="cs-CZ" sz="1800" dirty="0"/>
              <a:t> slova (</a:t>
            </a:r>
            <a:r>
              <a:rPr lang="cs-CZ" sz="1800" dirty="0" smtClean="0"/>
              <a:t>použití </a:t>
            </a:r>
            <a:r>
              <a:rPr lang="cs-CZ" sz="1800" dirty="0"/>
              <a:t>uvozovek</a:t>
            </a:r>
            <a:r>
              <a:rPr lang="cs-CZ" sz="1800" dirty="0" smtClean="0"/>
              <a:t>)</a:t>
            </a:r>
            <a:r>
              <a:rPr lang="cs-CZ" sz="1600" dirty="0"/>
              <a:t> – hledá se celý </a:t>
            </a:r>
            <a:r>
              <a:rPr lang="cs-CZ" sz="1600" dirty="0" smtClean="0"/>
              <a:t>výraz, jako by šlo o jedno slovo</a:t>
            </a:r>
          </a:p>
          <a:p>
            <a:endParaRPr lang="cs-CZ" sz="1600" dirty="0"/>
          </a:p>
          <a:p>
            <a:endParaRPr lang="cs-CZ" sz="1600" dirty="0" smtClean="0"/>
          </a:p>
          <a:p>
            <a:endParaRPr lang="cs-CZ" sz="1600" dirty="0"/>
          </a:p>
          <a:p>
            <a:endParaRPr lang="cs-CZ" sz="1600" dirty="0" smtClean="0"/>
          </a:p>
          <a:p>
            <a:r>
              <a:rPr lang="cs-CZ" sz="2000" dirty="0" smtClean="0"/>
              <a:t>Zahrnutí dalších slov (synonym, různých názvů …) – pomocí slova OR</a:t>
            </a:r>
            <a:endParaRPr lang="cs-CZ" sz="2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756" y="1628800"/>
            <a:ext cx="7496175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756" y="3645024"/>
            <a:ext cx="7496175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ál 6"/>
          <p:cNvSpPr/>
          <p:nvPr/>
        </p:nvSpPr>
        <p:spPr>
          <a:xfrm>
            <a:off x="1763689" y="3645024"/>
            <a:ext cx="1368152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1854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78098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2"/>
                </a:solidFill>
                <a:latin typeface="Arial Black" pitchFamily="34" charset="0"/>
              </a:rPr>
              <a:t>Úlohy na procvičení</a:t>
            </a:r>
            <a:endParaRPr lang="cs-CZ" dirty="0">
              <a:solidFill>
                <a:schemeClr val="tx2">
                  <a:shade val="85000"/>
                  <a:satMod val="150000"/>
                </a:schemeClr>
              </a:solidFill>
            </a:endParaRPr>
          </a:p>
        </p:txBody>
      </p:sp>
      <p:sp>
        <p:nvSpPr>
          <p:cNvPr id="8195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71600" y="1340768"/>
            <a:ext cx="7125112" cy="4536504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cs-CZ" sz="2400" dirty="0" smtClean="0"/>
              <a:t>1.) Vypočítej a převeď:</a:t>
            </a:r>
          </a:p>
          <a:p>
            <a:pPr lvl="2">
              <a:defRPr/>
            </a:pPr>
            <a:r>
              <a:rPr lang="cs-CZ" sz="2400" dirty="0"/>
              <a:t>45+20*((8*11)/4</a:t>
            </a:r>
            <a:r>
              <a:rPr lang="cs-CZ" sz="2400" dirty="0" smtClean="0"/>
              <a:t>)</a:t>
            </a:r>
          </a:p>
          <a:p>
            <a:pPr lvl="2">
              <a:defRPr/>
            </a:pPr>
            <a:r>
              <a:rPr lang="cs-CZ" sz="2400" dirty="0"/>
              <a:t>200 F na </a:t>
            </a:r>
            <a:r>
              <a:rPr lang="cs-CZ" sz="2400" dirty="0" smtClean="0"/>
              <a:t>C (°Fahrenheita na °C)</a:t>
            </a:r>
          </a:p>
          <a:p>
            <a:pPr lvl="2">
              <a:defRPr/>
            </a:pPr>
            <a:r>
              <a:rPr lang="cs-CZ" sz="2400" dirty="0"/>
              <a:t>1000Kč na </a:t>
            </a:r>
            <a:r>
              <a:rPr lang="cs-CZ" sz="2400" dirty="0" smtClean="0"/>
              <a:t>EUR</a:t>
            </a:r>
          </a:p>
          <a:p>
            <a:pPr marL="0" indent="0">
              <a:buNone/>
              <a:defRPr/>
            </a:pPr>
            <a:r>
              <a:rPr lang="cs-CZ" sz="2400" dirty="0" smtClean="0"/>
              <a:t>2.) Vyhledej </a:t>
            </a:r>
            <a:r>
              <a:rPr lang="cs-CZ" sz="2400" dirty="0"/>
              <a:t>význam pojmu </a:t>
            </a:r>
            <a:r>
              <a:rPr lang="cs-CZ" sz="2400" dirty="0" smtClean="0"/>
              <a:t>dyskalkulie.</a:t>
            </a:r>
          </a:p>
          <a:p>
            <a:pPr marL="0" indent="0">
              <a:buNone/>
              <a:defRPr/>
            </a:pPr>
            <a:endParaRPr lang="cs-CZ" sz="2400" dirty="0"/>
          </a:p>
          <a:p>
            <a:pPr marL="0" indent="0">
              <a:buNone/>
              <a:defRPr/>
            </a:pPr>
            <a:r>
              <a:rPr lang="cs-CZ" sz="2400" dirty="0" smtClean="0"/>
              <a:t>3.) Porovnej rozdíl při vyhledání počtu výsledků výrazu bez a s uvozovkami</a:t>
            </a:r>
          </a:p>
          <a:p>
            <a:pPr marL="0" indent="0">
              <a:buNone/>
              <a:defRPr/>
            </a:pPr>
            <a:r>
              <a:rPr lang="cs-CZ" sz="2400" dirty="0" smtClean="0"/>
              <a:t>	Základní </a:t>
            </a:r>
            <a:r>
              <a:rPr lang="cs-CZ" sz="2400" dirty="0"/>
              <a:t>škola a </a:t>
            </a:r>
            <a:r>
              <a:rPr lang="cs-CZ" sz="2400" dirty="0" smtClean="0"/>
              <a:t>Mateřská </a:t>
            </a:r>
            <a:r>
              <a:rPr lang="cs-CZ" sz="2400" dirty="0"/>
              <a:t>škola </a:t>
            </a:r>
            <a:r>
              <a:rPr lang="cs-CZ" sz="2400" dirty="0" smtClean="0"/>
              <a:t>Úvalno</a:t>
            </a:r>
            <a:endParaRPr lang="cs-CZ" sz="2400" dirty="0"/>
          </a:p>
          <a:p>
            <a:pPr marL="0" indent="0">
              <a:buNone/>
              <a:defRPr/>
            </a:pPr>
            <a:endParaRPr lang="cs-CZ" sz="2400" dirty="0"/>
          </a:p>
        </p:txBody>
      </p:sp>
      <p:sp>
        <p:nvSpPr>
          <p:cNvPr id="3" name="Ohnutý roh 2"/>
          <p:cNvSpPr/>
          <p:nvPr/>
        </p:nvSpPr>
        <p:spPr>
          <a:xfrm>
            <a:off x="6512908" y="1844824"/>
            <a:ext cx="1008112" cy="36004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485</a:t>
            </a:r>
            <a:endParaRPr lang="cs-CZ" dirty="0"/>
          </a:p>
        </p:txBody>
      </p:sp>
      <p:sp>
        <p:nvSpPr>
          <p:cNvPr id="5" name="Ohnutý roh 4"/>
          <p:cNvSpPr/>
          <p:nvPr/>
        </p:nvSpPr>
        <p:spPr>
          <a:xfrm>
            <a:off x="6224876" y="2420888"/>
            <a:ext cx="1296144" cy="36004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93,3333333</a:t>
            </a:r>
            <a:endParaRPr lang="cs-CZ" dirty="0"/>
          </a:p>
        </p:txBody>
      </p:sp>
      <p:sp>
        <p:nvSpPr>
          <p:cNvPr id="6" name="Ohnutý roh 5"/>
          <p:cNvSpPr/>
          <p:nvPr/>
        </p:nvSpPr>
        <p:spPr>
          <a:xfrm>
            <a:off x="4424676" y="2952316"/>
            <a:ext cx="3096344" cy="36004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Kurz se mění, v tuto chvíli  </a:t>
            </a:r>
            <a:r>
              <a:rPr lang="cs-CZ" b="1" dirty="0"/>
              <a:t>39,58</a:t>
            </a:r>
            <a:endParaRPr lang="cs-CZ" dirty="0"/>
          </a:p>
        </p:txBody>
      </p:sp>
      <p:sp>
        <p:nvSpPr>
          <p:cNvPr id="7" name="Ohnutý roh 6"/>
          <p:cNvSpPr/>
          <p:nvPr/>
        </p:nvSpPr>
        <p:spPr>
          <a:xfrm>
            <a:off x="3416564" y="3861296"/>
            <a:ext cx="4104456" cy="36004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Dyskalkulie je specifická porucha počítání.</a:t>
            </a:r>
            <a:endParaRPr lang="cs-CZ" b="1" dirty="0"/>
          </a:p>
        </p:txBody>
      </p:sp>
      <p:sp>
        <p:nvSpPr>
          <p:cNvPr id="8" name="Ohnutý roh 7"/>
          <p:cNvSpPr/>
          <p:nvPr/>
        </p:nvSpPr>
        <p:spPr>
          <a:xfrm>
            <a:off x="3416564" y="4869160"/>
            <a:ext cx="4104456" cy="36004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Mění se, teď cca o 10 000 výsledků méně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82635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1269</TotalTime>
  <Words>175</Words>
  <Application>Microsoft Office PowerPoint</Application>
  <PresentationFormat>Předvádění na obrazovce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Horizont</vt:lpstr>
      <vt:lpstr> </vt:lpstr>
      <vt:lpstr>Obsah</vt:lpstr>
      <vt:lpstr>Matematika a převody jednotek</vt:lpstr>
      <vt:lpstr>Odstranění významu, definice slov</vt:lpstr>
      <vt:lpstr>Spojení slov, OR </vt:lpstr>
      <vt:lpstr>Úlohy na procvičení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tematického celku</dc:title>
  <dc:creator>koala</dc:creator>
  <cp:lastModifiedBy>Mirek</cp:lastModifiedBy>
  <cp:revision>168</cp:revision>
  <dcterms:created xsi:type="dcterms:W3CDTF">2011-04-17T19:50:20Z</dcterms:created>
  <dcterms:modified xsi:type="dcterms:W3CDTF">2013-02-07T17:47:17Z</dcterms:modified>
</cp:coreProperties>
</file>