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72" r:id="rId2"/>
    <p:sldId id="273" r:id="rId3"/>
    <p:sldId id="276" r:id="rId4"/>
    <p:sldId id="277" r:id="rId5"/>
    <p:sldId id="279" r:id="rId6"/>
    <p:sldId id="27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27.2.2012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mapy.cz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www.idos.cz/" TargetMode="External"/><Relationship Id="rId4" Type="http://schemas.openxmlformats.org/officeDocument/2006/relationships/hyperlink" Target="http://www.wikipedia.cz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VY_I/2_INOVACE_37_Vyhledávání na internetu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35753" y="2636912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000" dirty="0" smtClean="0">
                <a:latin typeface="Arial Black" pitchFamily="34" charset="0"/>
              </a:rPr>
              <a:t>Vyhledávání na internetu</a:t>
            </a:r>
            <a:endParaRPr lang="cs-CZ" sz="80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Vyhledávače</a:t>
            </a:r>
          </a:p>
          <a:p>
            <a:pPr marL="609600" indent="-609600" eaLnBrk="1" hangingPunct="1"/>
            <a:r>
              <a:rPr lang="cs-CZ" sz="3600" dirty="0" smtClean="0"/>
              <a:t>Fulltextové vyhledávání</a:t>
            </a:r>
          </a:p>
          <a:p>
            <a:pPr marL="609600" indent="-609600" eaLnBrk="1" hangingPunct="1"/>
            <a:r>
              <a:rPr lang="cs-CZ" sz="3600" dirty="0" smtClean="0"/>
              <a:t>Další hledání</a:t>
            </a:r>
            <a:endParaRPr lang="cs-CZ" sz="3600" dirty="0" smtClean="0"/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024688" cy="1143000"/>
          </a:xfrm>
        </p:spPr>
        <p:txBody>
          <a:bodyPr/>
          <a:lstStyle/>
          <a:p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Vyhledávače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defRPr/>
            </a:pPr>
            <a:r>
              <a:rPr lang="cs-CZ" sz="3000" dirty="0" smtClean="0"/>
              <a:t>Umožňují na internetu najít webové stránky, informace, multimédia ...</a:t>
            </a:r>
          </a:p>
          <a:p>
            <a:pPr marL="1543050" lvl="2" indent="-742950">
              <a:buFont typeface="+mj-lt"/>
              <a:buAutoNum type="arabicPeriod"/>
              <a:defRPr/>
            </a:pPr>
            <a:r>
              <a:rPr lang="cs-CZ" sz="2200" dirty="0" smtClean="0"/>
              <a:t>Fulltextové (např. Google.com) – vyhledává informace v textových souborech, dokumentech podle klíčových slov…</a:t>
            </a:r>
          </a:p>
          <a:p>
            <a:pPr marL="1543050" lvl="2" indent="-742950">
              <a:buFont typeface="+mj-lt"/>
              <a:buAutoNum type="arabicPeriod"/>
              <a:defRPr/>
            </a:pPr>
            <a:r>
              <a:rPr lang="cs-CZ" sz="2200" dirty="0" smtClean="0"/>
              <a:t>Katalogové – portály (např. Seznam.cz) – lze hledat v uspořádaném katalogu, ale také fulltextově. </a:t>
            </a:r>
          </a:p>
          <a:p>
            <a:pPr marL="800100" lvl="2" indent="0">
              <a:buNone/>
              <a:defRPr/>
            </a:pPr>
            <a:r>
              <a:rPr lang="cs-CZ" sz="4000" dirty="0" smtClean="0"/>
              <a:t>		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44588"/>
            <a:ext cx="2448272" cy="1596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44588"/>
            <a:ext cx="3622367" cy="1591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Zakřivená spojnice 6"/>
          <p:cNvCxnSpPr/>
          <p:nvPr/>
        </p:nvCxnSpPr>
        <p:spPr>
          <a:xfrm rot="10800000" flipV="1">
            <a:off x="1475658" y="3870869"/>
            <a:ext cx="792087" cy="422227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Zakřivená spojnice 13"/>
          <p:cNvCxnSpPr/>
          <p:nvPr/>
        </p:nvCxnSpPr>
        <p:spPr>
          <a:xfrm rot="16200000" flipH="1">
            <a:off x="7145265" y="3337969"/>
            <a:ext cx="1478206" cy="432048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7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Fulltextové vyhledávání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4" t="36763" b="8123"/>
          <a:stretch/>
        </p:blipFill>
        <p:spPr bwMode="auto">
          <a:xfrm>
            <a:off x="1165007" y="1412776"/>
            <a:ext cx="6594209" cy="2288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Čárový popisek 1 1"/>
          <p:cNvSpPr/>
          <p:nvPr/>
        </p:nvSpPr>
        <p:spPr>
          <a:xfrm>
            <a:off x="1042972" y="1484784"/>
            <a:ext cx="1800200" cy="928378"/>
          </a:xfrm>
          <a:prstGeom prst="borderCallout1">
            <a:avLst>
              <a:gd name="adj1" fmla="val 98381"/>
              <a:gd name="adj2" fmla="val 46888"/>
              <a:gd name="adj3" fmla="val 149294"/>
              <a:gd name="adj4" fmla="val 46756"/>
            </a:avLst>
          </a:prstGeom>
          <a:solidFill>
            <a:srgbClr val="92D050"/>
          </a:solidFill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Zde zapíšeme klíčové slovo (co chceme hledat)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1043608" y="3237392"/>
            <a:ext cx="2160240" cy="695664"/>
          </a:xfrm>
          <a:prstGeom prst="borderCallout1">
            <a:avLst>
              <a:gd name="adj1" fmla="val 882"/>
              <a:gd name="adj2" fmla="val 101274"/>
              <a:gd name="adj3" fmla="val 13330"/>
              <a:gd name="adj4" fmla="val 115593"/>
            </a:avLst>
          </a:prstGeom>
          <a:solidFill>
            <a:srgbClr val="92D050"/>
          </a:solidFill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Potom můžeme začít hledat zmáčknutím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7" y="1378510"/>
            <a:ext cx="7683755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ál 2"/>
          <p:cNvSpPr/>
          <p:nvPr/>
        </p:nvSpPr>
        <p:spPr>
          <a:xfrm>
            <a:off x="755576" y="1391320"/>
            <a:ext cx="1080120" cy="5576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2770372" y="2405173"/>
            <a:ext cx="793516" cy="5576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667586" y="3276684"/>
            <a:ext cx="3033623" cy="7736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hnutý roh 4"/>
          <p:cNvSpPr/>
          <p:nvPr/>
        </p:nvSpPr>
        <p:spPr>
          <a:xfrm>
            <a:off x="4613032" y="1375225"/>
            <a:ext cx="3782297" cy="226291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Zadáno klíčové slovo (hledá se i malé písmeno). </a:t>
            </a:r>
          </a:p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Google nalezl 819 000 výsledků a jako první zobrazil hypertextový odkaz na titulní stránku obce Úvalno s přesnou webovou adresou.</a:t>
            </a:r>
            <a:endParaRPr lang="cs-CZ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92" y="1375883"/>
            <a:ext cx="7710263" cy="2594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ál 16"/>
          <p:cNvSpPr/>
          <p:nvPr/>
        </p:nvSpPr>
        <p:spPr>
          <a:xfrm>
            <a:off x="2699792" y="2395828"/>
            <a:ext cx="793516" cy="5576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746238" y="1375225"/>
            <a:ext cx="2350311" cy="55765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hnutý roh 13"/>
          <p:cNvSpPr/>
          <p:nvPr/>
        </p:nvSpPr>
        <p:spPr>
          <a:xfrm>
            <a:off x="4613306" y="1388441"/>
            <a:ext cx="3782297" cy="2262910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Zadáno více klíčových slov (hledá se i bez háčků a čárek). </a:t>
            </a:r>
          </a:p>
          <a:p>
            <a:pPr algn="ctr"/>
            <a:r>
              <a:rPr lang="cs-CZ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Google nalezl 38 300 výsledků a jako první zobrazil hypertextový odkaz na titulní stránku ZŠ Úvalno s přesnou webovou adresou.</a:t>
            </a:r>
            <a:endParaRPr lang="cs-CZ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641078" y="3276684"/>
            <a:ext cx="4002929" cy="7736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46" y="1269265"/>
            <a:ext cx="7855620" cy="3387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pisek se šipkou nahoru 5"/>
          <p:cNvSpPr/>
          <p:nvPr/>
        </p:nvSpPr>
        <p:spPr>
          <a:xfrm>
            <a:off x="593346" y="4625942"/>
            <a:ext cx="7752686" cy="1196942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Vyhledávat lze pouze v obrázcích, na mapách, ve zboží, zprávách 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apod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… </a:t>
            </a:r>
          </a:p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Je-li mnoho nalezených stránek, jsou rozděleny do skupin a na spodní stránce jsou označeny čísly 1 2 3 …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3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 animBg="1"/>
      <p:bldP spid="11" grpId="0" animBg="1"/>
      <p:bldP spid="12" grpId="0" animBg="1"/>
      <p:bldP spid="5" grpId="0" animBg="1"/>
      <p:bldP spid="17" grpId="0" animBg="1"/>
      <p:bldP spid="16" grpId="0" animBg="1"/>
      <p:bldP spid="14" grpId="0" animBg="1"/>
      <p:bldP spid="1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Další hledání</a:t>
            </a:r>
          </a:p>
        </p:txBody>
      </p:sp>
      <p:sp>
        <p:nvSpPr>
          <p:cNvPr id="15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611560" y="1196752"/>
            <a:ext cx="7772400" cy="648072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pPr marL="609600" indent="-609600" eaLnBrk="1" hangingPunct="1">
              <a:defRPr/>
            </a:pPr>
            <a:r>
              <a:rPr lang="cs-CZ" sz="14400" dirty="0" smtClean="0"/>
              <a:t>V mapách (např. </a:t>
            </a:r>
            <a:r>
              <a:rPr lang="cs-CZ" sz="14400" dirty="0" smtClean="0">
                <a:hlinkClick r:id="rId3"/>
              </a:rPr>
              <a:t>www.mapy.cz</a:t>
            </a:r>
            <a:r>
              <a:rPr lang="cs-CZ" sz="14400" dirty="0" smtClean="0"/>
              <a:t> )</a:t>
            </a:r>
          </a:p>
          <a:p>
            <a:pPr marL="0" indent="0" eaLnBrk="1" hangingPunct="1">
              <a:buNone/>
              <a:defRPr/>
            </a:pPr>
            <a:r>
              <a:rPr lang="cs-CZ" sz="4000" dirty="0" smtClean="0"/>
              <a:t>		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1211533" y="1166394"/>
            <a:ext cx="745870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cs-CZ" sz="3600" dirty="0"/>
              <a:t>V encyklopediích (např. </a:t>
            </a:r>
            <a:r>
              <a:rPr lang="cs-CZ" sz="3600" dirty="0">
                <a:hlinkClick r:id="rId4"/>
              </a:rPr>
              <a:t>www.wikipedia.cz</a:t>
            </a:r>
            <a:r>
              <a:rPr lang="cs-CZ" sz="3600" dirty="0"/>
              <a:t> </a:t>
            </a:r>
            <a:r>
              <a:rPr lang="cs-CZ" sz="3600" dirty="0" smtClean="0"/>
              <a:t>)</a:t>
            </a:r>
            <a:endParaRPr lang="cs-CZ" sz="3600" dirty="0"/>
          </a:p>
        </p:txBody>
      </p:sp>
      <p:sp>
        <p:nvSpPr>
          <p:cNvPr id="5" name="Obdélník 4"/>
          <p:cNvSpPr/>
          <p:nvPr/>
        </p:nvSpPr>
        <p:spPr>
          <a:xfrm>
            <a:off x="1115616" y="1178135"/>
            <a:ext cx="745870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09600" indent="-609600">
              <a:defRPr/>
            </a:pPr>
            <a:r>
              <a:rPr lang="cs-CZ" sz="3600" dirty="0" smtClean="0"/>
              <a:t>V </a:t>
            </a:r>
            <a:r>
              <a:rPr lang="cs-CZ" sz="3600" dirty="0"/>
              <a:t>jízdních řádech (např. </a:t>
            </a:r>
            <a:r>
              <a:rPr lang="cs-CZ" sz="3600" dirty="0">
                <a:hlinkClick r:id="rId5"/>
              </a:rPr>
              <a:t>www.idos.cz</a:t>
            </a:r>
            <a:r>
              <a:rPr lang="cs-CZ" sz="3600" dirty="0"/>
              <a:t> 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05" y="1988840"/>
            <a:ext cx="7895903" cy="406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Čárový popisek 1 2"/>
          <p:cNvSpPr/>
          <p:nvPr/>
        </p:nvSpPr>
        <p:spPr>
          <a:xfrm>
            <a:off x="2267744" y="2348880"/>
            <a:ext cx="3240360" cy="360040"/>
          </a:xfrm>
          <a:prstGeom prst="borderCallout1">
            <a:avLst>
              <a:gd name="adj1" fmla="val 44404"/>
              <a:gd name="adj2" fmla="val -1207"/>
              <a:gd name="adj3" fmla="val -23145"/>
              <a:gd name="adj4" fmla="val -13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Hledaná obec (ulice), číslo popisné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3419872" y="4869160"/>
            <a:ext cx="1872208" cy="360040"/>
          </a:xfrm>
          <a:prstGeom prst="borderCallout1">
            <a:avLst>
              <a:gd name="adj1" fmla="val 44404"/>
              <a:gd name="adj2" fmla="val -1207"/>
              <a:gd name="adj3" fmla="val -23145"/>
              <a:gd name="adj4" fmla="val -13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Vyhledaná adresa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Čárový popisek 1 8"/>
          <p:cNvSpPr/>
          <p:nvPr/>
        </p:nvSpPr>
        <p:spPr>
          <a:xfrm>
            <a:off x="4518621" y="4365104"/>
            <a:ext cx="1872208" cy="360040"/>
          </a:xfrm>
          <a:prstGeom prst="borderCallout1">
            <a:avLst>
              <a:gd name="adj1" fmla="val 8489"/>
              <a:gd name="adj2" fmla="val 99928"/>
              <a:gd name="adj3" fmla="val -87279"/>
              <a:gd name="adj4" fmla="val 101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Informace o místě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Čárový popisek 1 9"/>
          <p:cNvSpPr/>
          <p:nvPr/>
        </p:nvSpPr>
        <p:spPr>
          <a:xfrm>
            <a:off x="971600" y="2924944"/>
            <a:ext cx="1872208" cy="1098252"/>
          </a:xfrm>
          <a:prstGeom prst="borderCallout1">
            <a:avLst>
              <a:gd name="adj1" fmla="val 44404"/>
              <a:gd name="adj2" fmla="val -1207"/>
              <a:gd name="adj3" fmla="val -37835"/>
              <a:gd name="adj4" fmla="val -5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Můžemě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měnit mapy – např. letecká, turistická atd.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Čárový popisek 1 10"/>
          <p:cNvSpPr/>
          <p:nvPr/>
        </p:nvSpPr>
        <p:spPr>
          <a:xfrm>
            <a:off x="3572272" y="3212976"/>
            <a:ext cx="1872208" cy="864096"/>
          </a:xfrm>
          <a:prstGeom prst="borderCallout1">
            <a:avLst>
              <a:gd name="adj1" fmla="val 54665"/>
              <a:gd name="adj2" fmla="val 98448"/>
              <a:gd name="adj3" fmla="val -24427"/>
              <a:gd name="adj4" fmla="val 113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Práce s mapou (přiblížení, oddálení, posun)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Čárový popisek 1 11"/>
          <p:cNvSpPr/>
          <p:nvPr/>
        </p:nvSpPr>
        <p:spPr>
          <a:xfrm>
            <a:off x="6465198" y="4185084"/>
            <a:ext cx="1872208" cy="864096"/>
          </a:xfrm>
          <a:prstGeom prst="borderCallout1">
            <a:avLst>
              <a:gd name="adj1" fmla="val -4338"/>
              <a:gd name="adj2" fmla="val 93021"/>
              <a:gd name="adj3" fmla="val -194597"/>
              <a:gd name="adj4" fmla="val 79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Můžeme plánovat a měřit trasy, vzdálenosti …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04" y="2014997"/>
            <a:ext cx="7895903" cy="412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Čárový popisek 1 3"/>
          <p:cNvSpPr/>
          <p:nvPr/>
        </p:nvSpPr>
        <p:spPr>
          <a:xfrm>
            <a:off x="4129717" y="3154632"/>
            <a:ext cx="2347439" cy="1737128"/>
          </a:xfrm>
          <a:prstGeom prst="borderCallout1">
            <a:avLst>
              <a:gd name="adj1" fmla="val 3040"/>
              <a:gd name="adj2" fmla="val 96398"/>
              <a:gd name="adj3" fmla="val -43051"/>
              <a:gd name="adj4" fmla="val 129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Zde se zadá klíčové slovo k vyhledání.</a:t>
            </a:r>
          </a:p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Pozor! Tuto encyklopedii může upravovat kdokoli – je vyhledaná informace vždy správná? 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84" y="2000875"/>
            <a:ext cx="7891424" cy="415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Čárový popisek 1 5"/>
          <p:cNvSpPr/>
          <p:nvPr/>
        </p:nvSpPr>
        <p:spPr>
          <a:xfrm>
            <a:off x="4644007" y="2348824"/>
            <a:ext cx="3851700" cy="693142"/>
          </a:xfrm>
          <a:prstGeom prst="borderCallout1">
            <a:avLst>
              <a:gd name="adj1" fmla="val 18750"/>
              <a:gd name="adj2" fmla="val -8333"/>
              <a:gd name="adj3" fmla="val 152477"/>
              <a:gd name="adj4" fmla="val -9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Výběr jízdního řádu (vlaky, autobusy, letadla, MHD, kombinace jízdních řádů)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Čárový popisek 1 16"/>
          <p:cNvSpPr/>
          <p:nvPr/>
        </p:nvSpPr>
        <p:spPr>
          <a:xfrm>
            <a:off x="5140131" y="4248026"/>
            <a:ext cx="3355577" cy="693142"/>
          </a:xfrm>
          <a:prstGeom prst="borderCallout1">
            <a:avLst>
              <a:gd name="adj1" fmla="val -1238"/>
              <a:gd name="adj2" fmla="val 475"/>
              <a:gd name="adj3" fmla="val -56732"/>
              <a:gd name="adj4" fmla="val -54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Zde zapíši, odkud pojedu (obec, zastávka)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Čárový popisek 1 17"/>
          <p:cNvSpPr/>
          <p:nvPr/>
        </p:nvSpPr>
        <p:spPr>
          <a:xfrm>
            <a:off x="5140130" y="5049180"/>
            <a:ext cx="3355577" cy="346571"/>
          </a:xfrm>
          <a:prstGeom prst="borderCallout1">
            <a:avLst>
              <a:gd name="adj1" fmla="val -1238"/>
              <a:gd name="adj2" fmla="val 475"/>
              <a:gd name="adj3" fmla="val -276601"/>
              <a:gd name="adj4" fmla="val -14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Zde zapíši, kam pojedu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Čárový popisek 1 18"/>
          <p:cNvSpPr/>
          <p:nvPr/>
        </p:nvSpPr>
        <p:spPr>
          <a:xfrm>
            <a:off x="640359" y="4869160"/>
            <a:ext cx="1267345" cy="1728192"/>
          </a:xfrm>
          <a:prstGeom prst="borderCallout1">
            <a:avLst>
              <a:gd name="adj1" fmla="val -1238"/>
              <a:gd name="adj2" fmla="val 99016"/>
              <a:gd name="adj3" fmla="val -6472"/>
              <a:gd name="adj4" fmla="val 108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Nezapomeneme zadat, kdy vyjedeme (popř. přijedeme).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1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 advAuto="0"/>
      <p:bldP spid="2" grpId="0" animBg="1"/>
      <p:bldP spid="5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4" grpId="0" animBg="1"/>
      <p:bldP spid="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7125112" cy="453650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/>
              <a:t>KOVÁŘOVÁ</a:t>
            </a:r>
            <a:r>
              <a:rPr lang="cs-CZ" sz="2400" dirty="0"/>
              <a:t>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</a:t>
            </a:r>
            <a:r>
              <a:rPr lang="cs-CZ" sz="2400" dirty="0" smtClean="0"/>
              <a:t>.</a:t>
            </a:r>
          </a:p>
          <a:p>
            <a:pPr marL="0" indent="0"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63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1206</TotalTime>
  <Words>319</Words>
  <Application>Microsoft Office PowerPoint</Application>
  <PresentationFormat>Předvádění na obrazovce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Vyhledávače</vt:lpstr>
      <vt:lpstr>Fulltextové vyhledávání</vt:lpstr>
      <vt:lpstr>Další hledání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158</cp:revision>
  <dcterms:created xsi:type="dcterms:W3CDTF">2011-04-17T19:50:20Z</dcterms:created>
  <dcterms:modified xsi:type="dcterms:W3CDTF">2012-02-27T16:28:30Z</dcterms:modified>
</cp:coreProperties>
</file>