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72" r:id="rId2"/>
    <p:sldId id="273" r:id="rId3"/>
    <p:sldId id="276" r:id="rId4"/>
    <p:sldId id="277" r:id="rId5"/>
    <p:sldId id="279" r:id="rId6"/>
    <p:sldId id="27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ter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VY_I/2_INOVACE_37_Internet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68398" y="2132856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000" dirty="0" smtClean="0">
                <a:latin typeface="Arial Black" pitchFamily="34" charset="0"/>
              </a:rPr>
              <a:t>Internet</a:t>
            </a:r>
            <a:endParaRPr lang="cs-CZ" sz="80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Co to je?</a:t>
            </a:r>
          </a:p>
          <a:p>
            <a:pPr marL="609600" indent="-609600" eaLnBrk="1" hangingPunct="1"/>
            <a:r>
              <a:rPr lang="cs-CZ" sz="3600" dirty="0" smtClean="0"/>
              <a:t>Trocha historie</a:t>
            </a:r>
          </a:p>
          <a:p>
            <a:pPr marL="609600" indent="-609600" eaLnBrk="1" hangingPunct="1"/>
            <a:r>
              <a:rPr lang="cs-CZ" sz="3600" dirty="0" smtClean="0"/>
              <a:t>Jak to funguje</a:t>
            </a:r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024688" cy="1143000"/>
          </a:xfrm>
        </p:spPr>
        <p:txBody>
          <a:bodyPr/>
          <a:lstStyle/>
          <a:p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Co to je?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114800"/>
          </a:xfrm>
        </p:spPr>
        <p:txBody>
          <a:bodyPr>
            <a:normAutofit fontScale="85000" lnSpcReduction="10000"/>
          </a:bodyPr>
          <a:lstStyle/>
          <a:p>
            <a:pPr marL="1371600" lvl="2" indent="-571500">
              <a:defRPr/>
            </a:pPr>
            <a:r>
              <a:rPr lang="cs-CZ" sz="4000" dirty="0" smtClean="0"/>
              <a:t>Obrovské množství informací různé kvality</a:t>
            </a:r>
          </a:p>
          <a:p>
            <a:pPr marL="1371600" lvl="2" indent="-571500">
              <a:defRPr/>
            </a:pPr>
            <a:r>
              <a:rPr lang="cs-CZ" sz="4000" dirty="0" smtClean="0"/>
              <a:t>Rychlá komunikace – po celé planetě</a:t>
            </a:r>
          </a:p>
          <a:p>
            <a:pPr marL="1371600" lvl="2" indent="-571500">
              <a:defRPr/>
            </a:pPr>
            <a:r>
              <a:rPr lang="cs-CZ" sz="4000" dirty="0" smtClean="0"/>
              <a:t>Anonymita – pro každého, ale snadné zneužití</a:t>
            </a:r>
          </a:p>
          <a:p>
            <a:pPr marL="1371600" lvl="2" indent="-571500">
              <a:defRPr/>
            </a:pPr>
            <a:r>
              <a:rPr lang="cs-CZ" sz="4000" dirty="0" smtClean="0"/>
              <a:t>Snadnější porušování zákonů – např. autorských práv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7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Trocha historie</a:t>
            </a:r>
          </a:p>
        </p:txBody>
      </p:sp>
      <p:sp>
        <p:nvSpPr>
          <p:cNvPr id="14" name="Ohnutý roh 13"/>
          <p:cNvSpPr/>
          <p:nvPr/>
        </p:nvSpPr>
        <p:spPr>
          <a:xfrm>
            <a:off x="683568" y="1391427"/>
            <a:ext cx="3782297" cy="81642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Vznik přibližně od roku 1962 – velký vliv armády. </a:t>
            </a:r>
            <a:endParaRPr lang="cs-CZ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Ohnutý roh 18"/>
          <p:cNvSpPr/>
          <p:nvPr/>
        </p:nvSpPr>
        <p:spPr>
          <a:xfrm>
            <a:off x="686520" y="2364015"/>
            <a:ext cx="3782297" cy="81642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Populární mezi vědci a studenty – růst v USA.</a:t>
            </a:r>
            <a:endParaRPr lang="cs-CZ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Ohnutý roh 19"/>
          <p:cNvSpPr/>
          <p:nvPr/>
        </p:nvSpPr>
        <p:spPr>
          <a:xfrm>
            <a:off x="686520" y="3356992"/>
            <a:ext cx="3782297" cy="81642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Později mezinárodní síť inter (</a:t>
            </a:r>
            <a:r>
              <a:rPr lang="cs-CZ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</a:t>
            </a: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ezinárodní), </a:t>
            </a:r>
            <a:r>
              <a:rPr lang="cs-CZ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net</a:t>
            </a: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(síť).</a:t>
            </a:r>
            <a:endParaRPr lang="cs-CZ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hnutý roh 20"/>
          <p:cNvSpPr/>
          <p:nvPr/>
        </p:nvSpPr>
        <p:spPr>
          <a:xfrm>
            <a:off x="686520" y="4293096"/>
            <a:ext cx="3782297" cy="1032447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1991 – vznik WWW (</a:t>
            </a:r>
            <a:r>
              <a:rPr lang="cs-CZ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World</a:t>
            </a: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Wide</a:t>
            </a: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Web) - přenos hypertextových a </a:t>
            </a:r>
            <a:r>
              <a:rPr lang="cs-CZ" sz="20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grafických informací. </a:t>
            </a:r>
            <a:endParaRPr lang="cs-CZ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Ohnutý roh 21"/>
          <p:cNvSpPr/>
          <p:nvPr/>
        </p:nvSpPr>
        <p:spPr>
          <a:xfrm>
            <a:off x="4572000" y="1777368"/>
            <a:ext cx="3782297" cy="2664296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Současnost: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Miliardy uživatelů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Rozmach obchodování po internetu (nákupy, platby)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Přístup z mobilních zařízení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On-line aplikace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Sociální sítě (nebezpečí?)</a:t>
            </a:r>
            <a:endParaRPr lang="cs-CZ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3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Jak to funguje</a:t>
            </a:r>
          </a:p>
        </p:txBody>
      </p:sp>
      <p:sp>
        <p:nvSpPr>
          <p:cNvPr id="3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2448272"/>
          </a:xfrm>
        </p:spPr>
        <p:txBody>
          <a:bodyPr>
            <a:normAutofit fontScale="92500"/>
          </a:bodyPr>
          <a:lstStyle/>
          <a:p>
            <a:pPr marL="571500" indent="-571500">
              <a:defRPr/>
            </a:pPr>
            <a:r>
              <a:rPr lang="cs-CZ" sz="4000" dirty="0" smtClean="0"/>
              <a:t>Celosvětově propojená síť počítačových sítí (propojených počítačů)</a:t>
            </a:r>
          </a:p>
          <a:p>
            <a:pPr marL="571500" indent="-571500">
              <a:defRPr/>
            </a:pPr>
            <a:r>
              <a:rPr lang="cs-CZ" sz="4000" dirty="0" smtClean="0"/>
              <a:t>Spojují je uzly 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  <p:sp>
        <p:nvSpPr>
          <p:cNvPr id="2" name="Krychle 1"/>
          <p:cNvSpPr/>
          <p:nvPr/>
        </p:nvSpPr>
        <p:spPr>
          <a:xfrm>
            <a:off x="7236296" y="4581128"/>
            <a:ext cx="936104" cy="1152128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002060"/>
                </a:solidFill>
              </a:rPr>
              <a:t>Praha</a:t>
            </a:r>
            <a:endParaRPr lang="cs-CZ" sz="1600" b="1" dirty="0">
              <a:solidFill>
                <a:srgbClr val="002060"/>
              </a:solidFill>
            </a:endParaRPr>
          </a:p>
        </p:txBody>
      </p:sp>
      <p:sp>
        <p:nvSpPr>
          <p:cNvPr id="8" name="Krychle 7"/>
          <p:cNvSpPr/>
          <p:nvPr/>
        </p:nvSpPr>
        <p:spPr>
          <a:xfrm>
            <a:off x="1331640" y="3861048"/>
            <a:ext cx="936104" cy="1152128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rgbClr val="002060"/>
                </a:solidFill>
              </a:rPr>
              <a:t>Londýn</a:t>
            </a:r>
            <a:endParaRPr lang="cs-CZ" sz="1200" b="1" dirty="0">
              <a:solidFill>
                <a:srgbClr val="002060"/>
              </a:solidFill>
            </a:endParaRPr>
          </a:p>
        </p:txBody>
      </p:sp>
      <p:sp>
        <p:nvSpPr>
          <p:cNvPr id="9" name="Krychle 8"/>
          <p:cNvSpPr/>
          <p:nvPr/>
        </p:nvSpPr>
        <p:spPr>
          <a:xfrm>
            <a:off x="4427984" y="3645024"/>
            <a:ext cx="936104" cy="1152128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002060"/>
                </a:solidFill>
              </a:rPr>
              <a:t>Berlín</a:t>
            </a:r>
            <a:endParaRPr lang="cs-CZ" sz="1600" b="1" dirty="0">
              <a:solidFill>
                <a:srgbClr val="002060"/>
              </a:solidFill>
            </a:endParaRPr>
          </a:p>
        </p:txBody>
      </p:sp>
      <p:sp>
        <p:nvSpPr>
          <p:cNvPr id="10" name="Krychle 9"/>
          <p:cNvSpPr/>
          <p:nvPr/>
        </p:nvSpPr>
        <p:spPr>
          <a:xfrm>
            <a:off x="2843808" y="5157057"/>
            <a:ext cx="936104" cy="1152128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rgbClr val="002060"/>
                </a:solidFill>
              </a:rPr>
              <a:t>Lisabon</a:t>
            </a:r>
            <a:endParaRPr lang="cs-CZ" sz="1200" b="1" dirty="0">
              <a:solidFill>
                <a:srgbClr val="002060"/>
              </a:solidFill>
            </a:endParaRPr>
          </a:p>
        </p:txBody>
      </p:sp>
      <p:cxnSp>
        <p:nvCxnSpPr>
          <p:cNvPr id="11" name="Přímá spojnice 10"/>
          <p:cNvCxnSpPr>
            <a:endCxn id="2" idx="2"/>
          </p:cNvCxnSpPr>
          <p:nvPr/>
        </p:nvCxnSpPr>
        <p:spPr>
          <a:xfrm flipV="1">
            <a:off x="3779912" y="5274205"/>
            <a:ext cx="3456384" cy="45905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364088" y="4221089"/>
            <a:ext cx="1872208" cy="9359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endCxn id="9" idx="2"/>
          </p:cNvCxnSpPr>
          <p:nvPr/>
        </p:nvCxnSpPr>
        <p:spPr>
          <a:xfrm flipV="1">
            <a:off x="2211558" y="4338101"/>
            <a:ext cx="2216426" cy="11251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3319771" y="4450615"/>
            <a:ext cx="1108213" cy="70657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endCxn id="10" idx="2"/>
          </p:cNvCxnSpPr>
          <p:nvPr/>
        </p:nvCxnSpPr>
        <p:spPr>
          <a:xfrm>
            <a:off x="2231504" y="4623884"/>
            <a:ext cx="612304" cy="122625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5364088" y="3789040"/>
            <a:ext cx="1872208" cy="31503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8" idx="2"/>
          </p:cNvCxnSpPr>
          <p:nvPr/>
        </p:nvCxnSpPr>
        <p:spPr>
          <a:xfrm flipV="1">
            <a:off x="539552" y="4554125"/>
            <a:ext cx="792088" cy="1349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endCxn id="10" idx="2"/>
          </p:cNvCxnSpPr>
          <p:nvPr/>
        </p:nvCxnSpPr>
        <p:spPr>
          <a:xfrm>
            <a:off x="935596" y="5850134"/>
            <a:ext cx="1908212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779912" y="5812948"/>
            <a:ext cx="1050911" cy="99547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8100392" y="5191311"/>
            <a:ext cx="734684" cy="39792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PC\AppData\Local\Microsoft\Windows\Temporary Internet Files\Content.IE5\8XMEJPKM\MM900395775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598" y="2276872"/>
            <a:ext cx="9525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Přímá spojnice 34"/>
          <p:cNvCxnSpPr/>
          <p:nvPr/>
        </p:nvCxnSpPr>
        <p:spPr>
          <a:xfrm flipV="1">
            <a:off x="2537656" y="2835357"/>
            <a:ext cx="3474504" cy="965448"/>
          </a:xfrm>
          <a:prstGeom prst="line">
            <a:avLst/>
          </a:prstGeom>
          <a:ln w="571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7236296" y="3212976"/>
            <a:ext cx="540060" cy="1125125"/>
          </a:xfrm>
          <a:prstGeom prst="line">
            <a:avLst/>
          </a:prstGeom>
          <a:ln w="571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5156448" y="2933328"/>
            <a:ext cx="1080120" cy="648072"/>
          </a:xfrm>
          <a:prstGeom prst="line">
            <a:avLst/>
          </a:prstGeom>
          <a:ln w="571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ovéPole 5126"/>
          <p:cNvSpPr txBox="1"/>
          <p:nvPr/>
        </p:nvSpPr>
        <p:spPr>
          <a:xfrm>
            <a:off x="7326306" y="5727829"/>
            <a:ext cx="77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Uzel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5849525" y="5434577"/>
            <a:ext cx="77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kabel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3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2" grpId="0" animBg="1"/>
      <p:bldP spid="8" grpId="0" animBg="1"/>
      <p:bldP spid="9" grpId="0" animBg="1"/>
      <p:bldP spid="10" grpId="0" animBg="1"/>
      <p:bldP spid="5127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7125112" cy="453650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/>
              <a:t>KOVÁŘOVÁ</a:t>
            </a:r>
            <a:r>
              <a:rPr lang="cs-CZ" sz="2400" dirty="0"/>
              <a:t>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</a:t>
            </a:r>
            <a:r>
              <a:rPr lang="cs-CZ" sz="2400" dirty="0" smtClean="0"/>
              <a:t>.</a:t>
            </a:r>
          </a:p>
          <a:p>
            <a:pPr>
              <a:defRPr/>
            </a:pP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cs.wikipedia.org/wiki/Internet</a:t>
            </a:r>
            <a:endParaRPr lang="cs-CZ" sz="2400" dirty="0" smtClean="0"/>
          </a:p>
          <a:p>
            <a:pPr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63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1289</TotalTime>
  <Words>151</Words>
  <Application>Microsoft Office PowerPoint</Application>
  <PresentationFormat>Předvádění na obrazovce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Co to je?</vt:lpstr>
      <vt:lpstr>Trocha historie</vt:lpstr>
      <vt:lpstr>Jak to funguje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PC</cp:lastModifiedBy>
  <cp:revision>168</cp:revision>
  <dcterms:created xsi:type="dcterms:W3CDTF">2011-04-17T19:50:20Z</dcterms:created>
  <dcterms:modified xsi:type="dcterms:W3CDTF">2013-02-15T09:42:41Z</dcterms:modified>
</cp:coreProperties>
</file>