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80" r:id="rId1"/>
  </p:sldMasterIdLst>
  <p:notesMasterIdLst>
    <p:notesMasterId r:id="rId8"/>
  </p:notesMasterIdLst>
  <p:sldIdLst>
    <p:sldId id="339" r:id="rId2"/>
    <p:sldId id="340" r:id="rId3"/>
    <p:sldId id="341" r:id="rId4"/>
    <p:sldId id="343" r:id="rId5"/>
    <p:sldId id="344" r:id="rId6"/>
    <p:sldId id="342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E05"/>
    <a:srgbClr val="F50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4E9EA1-5EE4-4C56-BE10-767608F0AF9B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3DACE-2EFD-421E-996F-BB00B849589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6974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531016C-1B0C-412E-B338-534DF59D564C}" type="datetimeFigureOut">
              <a:rPr lang="cs-CZ" smtClean="0"/>
              <a:t>7.12.2011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FC96E69D-5E7F-4240-8910-3968D42A08AE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81" r:id="rId1"/>
    <p:sldLayoutId id="2147484382" r:id="rId2"/>
    <p:sldLayoutId id="2147484383" r:id="rId3"/>
    <p:sldLayoutId id="2147484384" r:id="rId4"/>
    <p:sldLayoutId id="2147484385" r:id="rId5"/>
    <p:sldLayoutId id="2147484386" r:id="rId6"/>
    <p:sldLayoutId id="2147484387" r:id="rId7"/>
    <p:sldLayoutId id="2147484388" r:id="rId8"/>
    <p:sldLayoutId id="2147484389" r:id="rId9"/>
    <p:sldLayoutId id="2147484390" r:id="rId10"/>
    <p:sldLayoutId id="21474843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dclipart.org/displayimage.php?album=29&amp;pos=24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819400"/>
            <a:ext cx="77724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>
                    <a:alpha val="50000"/>
                  </a:schemeClr>
                </a:solidFill>
              </a14:hiddenFill>
            </a:ext>
          </a:extLst>
        </p:spPr>
        <p:txBody>
          <a:bodyPr rtlCol="0">
            <a:normAutofit fontScale="90000"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8800" dirty="0">
                <a:solidFill>
                  <a:srgbClr val="FF3300"/>
                </a:solidFill>
                <a:latin typeface="Arial" charset="0"/>
              </a:rPr>
              <a:t/>
            </a:r>
            <a:br>
              <a:rPr lang="cs-CZ" sz="8800" dirty="0">
                <a:solidFill>
                  <a:srgbClr val="FF3300"/>
                </a:solidFill>
                <a:latin typeface="Arial" charset="0"/>
              </a:rPr>
            </a:br>
            <a:endParaRPr lang="cs-CZ" sz="8800" dirty="0">
              <a:solidFill>
                <a:srgbClr val="FF3300"/>
              </a:solidFill>
              <a:latin typeface="Arial" charset="0"/>
            </a:endParaRPr>
          </a:p>
        </p:txBody>
      </p:sp>
      <p:sp>
        <p:nvSpPr>
          <p:cNvPr id="4099" name="Podnadpis 2"/>
          <p:cNvSpPr txBox="1">
            <a:spLocks/>
          </p:cNvSpPr>
          <p:nvPr/>
        </p:nvSpPr>
        <p:spPr bwMode="auto">
          <a:xfrm>
            <a:off x="722313" y="765175"/>
            <a:ext cx="747056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VY_III/2_INOVACE_40_Schránka </a:t>
            </a:r>
            <a:r>
              <a:rPr lang="cs-CZ" sz="1800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ve Windows</a:t>
            </a:r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991497" y="2708920"/>
            <a:ext cx="7235981" cy="1656184"/>
          </a:xfrm>
          <a:prstGeom prst="rect">
            <a:avLst/>
          </a:prstGeom>
        </p:spPr>
        <p:txBody>
          <a:bodyPr anchor="b"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defPPr>
              <a:defRPr sz="4400">
                <a:solidFill>
                  <a:schemeClr val="tx2">
                    <a:shade val="80000"/>
                    <a:satMod val="150000"/>
                  </a:schemeClr>
                </a:solidFill>
                <a:latin typeface="+mj-lt"/>
                <a:ea typeface="+mj-ea"/>
                <a:cs typeface="+mj-cs"/>
              </a:defRPr>
            </a:defPPr>
            <a:lvl1pPr algn="ctr" eaLnBrk="1" hangingPunct="1">
              <a:buNone/>
              <a:defRPr lang="en-US" sz="5300" b="1" strike="noStrike" kern="1200" baseline="0">
                <a:solidFill>
                  <a:schemeClr val="tx2">
                    <a:shade val="85000"/>
                    <a:satMod val="150000"/>
                  </a:schemeClr>
                </a:solidFill>
                <a:effectLst/>
                <a:latin typeface="+mj-lt"/>
                <a:ea typeface="+mj-lt"/>
                <a:cs typeface="+mj-lt"/>
              </a:defRPr>
            </a:lvl1pPr>
          </a:lstStyle>
          <a:p>
            <a:pPr>
              <a:defRPr/>
            </a:pPr>
            <a:r>
              <a:rPr lang="cs-CZ" sz="7200" dirty="0" smtClean="0">
                <a:latin typeface="Arial Black" pitchFamily="34" charset="0"/>
              </a:rPr>
              <a:t>Schránka ve Windows</a:t>
            </a:r>
            <a:endParaRPr lang="cs-CZ" sz="7200" dirty="0">
              <a:latin typeface="Arial Black" pitchFamily="34" charset="0"/>
            </a:endParaRPr>
          </a:p>
        </p:txBody>
      </p:sp>
      <p:pic>
        <p:nvPicPr>
          <p:cNvPr id="130053" name="Picture 2" descr="http://7zs.wz.cz/opvk%20velke%20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8300" y="5757863"/>
            <a:ext cx="3290888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Podnadpis 2"/>
          <p:cNvSpPr txBox="1">
            <a:spLocks/>
          </p:cNvSpPr>
          <p:nvPr/>
        </p:nvSpPr>
        <p:spPr bwMode="auto">
          <a:xfrm>
            <a:off x="6443663" y="6100763"/>
            <a:ext cx="2160587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82563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algn="ctr" eaLnBrk="0" fontAlgn="base" hangingPunct="0">
              <a:spcBef>
                <a:spcPct val="20000"/>
              </a:spcBef>
              <a:spcAft>
                <a:spcPct val="0"/>
              </a:spcAft>
              <a:defRPr sz="5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80000"/>
              <a:buFont typeface="Wingdings 2" pitchFamily="18" charset="2"/>
              <a:buNone/>
              <a:defRPr/>
            </a:pPr>
            <a:r>
              <a:rPr lang="cs-CZ" sz="1800" smtClean="0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Miroslav Kaňok</a:t>
            </a:r>
          </a:p>
        </p:txBody>
      </p:sp>
    </p:spTree>
    <p:extLst>
      <p:ext uri="{BB962C8B-B14F-4D97-AF65-F5344CB8AC3E}">
        <p14:creationId xmlns:p14="http://schemas.microsoft.com/office/powerpoint/2010/main" val="114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024688" cy="11430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ts val="0"/>
              </a:spcBef>
            </a:pPr>
            <a:r>
              <a:rPr lang="cs-CZ" sz="5400" dirty="0" smtClean="0">
                <a:solidFill>
                  <a:schemeClr val="accent2"/>
                </a:solidFill>
                <a:latin typeface="Arial Black" pitchFamily="34" charset="0"/>
              </a:rPr>
              <a:t>Obsah</a:t>
            </a:r>
            <a:endParaRPr lang="cs-CZ" sz="5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52227" name="Rectangle 1027"/>
          <p:cNvSpPr>
            <a:spLocks noGrp="1" noChangeArrowheads="1"/>
          </p:cNvSpPr>
          <p:nvPr>
            <p:ph sz="quarter" idx="13"/>
          </p:nvPr>
        </p:nvSpPr>
        <p:spPr>
          <a:xfrm>
            <a:off x="539750" y="1676400"/>
            <a:ext cx="7772400" cy="4114800"/>
          </a:xfrm>
        </p:spPr>
        <p:txBody>
          <a:bodyPr>
            <a:normAutofit/>
          </a:bodyPr>
          <a:lstStyle/>
          <a:p>
            <a:pPr marL="609600" indent="-609600" eaLnBrk="1" hangingPunct="1"/>
            <a:r>
              <a:rPr lang="cs-CZ" sz="3600" dirty="0" smtClean="0"/>
              <a:t>Co je schránka</a:t>
            </a:r>
          </a:p>
          <a:p>
            <a:pPr marL="609600" indent="-609600" eaLnBrk="1" hangingPunct="1"/>
            <a:r>
              <a:rPr lang="cs-CZ" sz="3600" dirty="0" smtClean="0"/>
              <a:t>Práce se soubory a složkami – přejmenování, kopírování</a:t>
            </a:r>
          </a:p>
          <a:p>
            <a:pPr marL="609600" indent="-609600"/>
            <a:r>
              <a:rPr lang="cs-CZ" sz="3600" dirty="0" smtClean="0"/>
              <a:t>Přesouvání a mazání</a:t>
            </a:r>
            <a:endParaRPr lang="cs-CZ" sz="3600" dirty="0"/>
          </a:p>
          <a:p>
            <a:pPr marL="609600" indent="-609600" eaLnBrk="1" hangingPunct="1"/>
            <a:r>
              <a:rPr lang="cs-CZ" sz="3600" dirty="0" smtClean="0"/>
              <a:t>Použité zdroje</a:t>
            </a:r>
          </a:p>
          <a:p>
            <a:pPr marL="609600" indent="-609600" eaLnBrk="1" hangingPunct="1"/>
            <a:endParaRPr lang="cs-CZ" sz="3600" dirty="0" smtClean="0"/>
          </a:p>
        </p:txBody>
      </p:sp>
    </p:spTree>
    <p:extLst>
      <p:ext uri="{BB962C8B-B14F-4D97-AF65-F5344CB8AC3E}">
        <p14:creationId xmlns:p14="http://schemas.microsoft.com/office/powerpoint/2010/main" val="408326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00"/>
                            </p:stCondLst>
                            <p:childTnLst>
                              <p:par>
                                <p:cTn id="1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600"/>
                            </p:stCondLst>
                            <p:childTnLst>
                              <p:par>
                                <p:cTn id="1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4400" dirty="0" smtClean="0">
                <a:solidFill>
                  <a:schemeClr val="accent2"/>
                </a:solidFill>
                <a:latin typeface="Arial Black" pitchFamily="34" charset="0"/>
              </a:rPr>
              <a:t>Co je schránka</a:t>
            </a:r>
            <a:endParaRPr lang="cs-CZ" sz="44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1026" name="Picture 2" descr="mailbox3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604083"/>
            <a:ext cx="1368152" cy="1057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aoblený obdélník 2"/>
          <p:cNvSpPr/>
          <p:nvPr/>
        </p:nvSpPr>
        <p:spPr>
          <a:xfrm>
            <a:off x="696113" y="1700808"/>
            <a:ext cx="187220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Zkopírování dat (</a:t>
            </a:r>
            <a:r>
              <a:rPr lang="cs-CZ" dirty="0" err="1" smtClean="0"/>
              <a:t>Ctrl+C</a:t>
            </a:r>
            <a:r>
              <a:rPr lang="cs-CZ" dirty="0" smtClean="0"/>
              <a:t>) do schránky</a:t>
            </a:r>
            <a:endParaRPr lang="cs-CZ" dirty="0"/>
          </a:p>
        </p:txBody>
      </p:sp>
      <p:sp>
        <p:nvSpPr>
          <p:cNvPr id="7" name="Zaoblený obdélník 6"/>
          <p:cNvSpPr/>
          <p:nvPr/>
        </p:nvSpPr>
        <p:spPr>
          <a:xfrm>
            <a:off x="6184343" y="1700807"/>
            <a:ext cx="187220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Vložení dat (</a:t>
            </a:r>
            <a:r>
              <a:rPr lang="cs-CZ" dirty="0" err="1" smtClean="0"/>
              <a:t>Ctrl+V</a:t>
            </a:r>
            <a:r>
              <a:rPr lang="cs-CZ" dirty="0" smtClean="0"/>
              <a:t>) ze schránky</a:t>
            </a:r>
            <a:endParaRPr lang="cs-CZ" dirty="0"/>
          </a:p>
        </p:txBody>
      </p:sp>
      <p:sp>
        <p:nvSpPr>
          <p:cNvPr id="8" name="Zaoblený obdélník 7"/>
          <p:cNvSpPr/>
          <p:nvPr/>
        </p:nvSpPr>
        <p:spPr>
          <a:xfrm>
            <a:off x="696113" y="2852936"/>
            <a:ext cx="1872208" cy="86409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Vyjmutí dat (</a:t>
            </a:r>
            <a:r>
              <a:rPr lang="cs-CZ" dirty="0" err="1" smtClean="0"/>
              <a:t>Ctrl+X</a:t>
            </a:r>
            <a:r>
              <a:rPr lang="cs-CZ" dirty="0" smtClean="0"/>
              <a:t>) do schránky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98343" y="2132855"/>
            <a:ext cx="1283599" cy="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1" name="Přímá spojnice se šipkou 10"/>
          <p:cNvCxnSpPr/>
          <p:nvPr/>
        </p:nvCxnSpPr>
        <p:spPr>
          <a:xfrm>
            <a:off x="5388375" y="2060848"/>
            <a:ext cx="795968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3" name="Přímá spojnice se šipkou 12"/>
          <p:cNvCxnSpPr/>
          <p:nvPr/>
        </p:nvCxnSpPr>
        <p:spPr>
          <a:xfrm flipV="1">
            <a:off x="2698342" y="2492896"/>
            <a:ext cx="1369602" cy="792087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4258" b="65439"/>
          <a:stretch/>
        </p:blipFill>
        <p:spPr bwMode="auto">
          <a:xfrm>
            <a:off x="3452108" y="2996952"/>
            <a:ext cx="4586428" cy="2772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6271" y="4293094"/>
            <a:ext cx="1296144" cy="10721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2108" y="2996951"/>
            <a:ext cx="4586428" cy="2828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356" y="4226331"/>
            <a:ext cx="14763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5462" y="4329997"/>
            <a:ext cx="1514475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Přímá spojnice se šipkou 20"/>
          <p:cNvCxnSpPr/>
          <p:nvPr/>
        </p:nvCxnSpPr>
        <p:spPr>
          <a:xfrm>
            <a:off x="5388375" y="2204864"/>
            <a:ext cx="795968" cy="0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2" name="Zaoblený obdélník 21"/>
          <p:cNvSpPr/>
          <p:nvPr/>
        </p:nvSpPr>
        <p:spPr>
          <a:xfrm>
            <a:off x="971600" y="4226330"/>
            <a:ext cx="1872208" cy="143491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Takto lze vkládat obrázky a jiná data i do jiných programů.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1061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3200" dirty="0" smtClean="0">
                <a:solidFill>
                  <a:schemeClr val="accent2"/>
                </a:solidFill>
                <a:latin typeface="Arial Black" pitchFamily="34" charset="0"/>
              </a:rPr>
              <a:t>Práce se soubory a složkami – přejmenování, kopírování</a:t>
            </a:r>
            <a:endParaRPr lang="cs-CZ" sz="32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57" y="1844824"/>
            <a:ext cx="915067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556" y="1844824"/>
            <a:ext cx="915068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Čárový popisek 1 1"/>
          <p:cNvSpPr/>
          <p:nvPr/>
        </p:nvSpPr>
        <p:spPr>
          <a:xfrm>
            <a:off x="2187645" y="1808820"/>
            <a:ext cx="5976664" cy="972108"/>
          </a:xfrm>
          <a:prstGeom prst="borderCallout1">
            <a:avLst>
              <a:gd name="adj1" fmla="val 50368"/>
              <a:gd name="adj2" fmla="val -606"/>
              <a:gd name="adj3" fmla="val 65984"/>
              <a:gd name="adj4" fmla="val -9744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B2E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500" b="1" dirty="0" smtClean="0">
                <a:solidFill>
                  <a:schemeClr val="bg1"/>
                </a:solidFill>
              </a:rPr>
              <a:t>Přejmenování názvu složky </a:t>
            </a:r>
            <a:r>
              <a:rPr lang="cs-CZ" sz="1500" dirty="0" smtClean="0">
                <a:solidFill>
                  <a:schemeClr val="bg1"/>
                </a:solidFill>
              </a:rPr>
              <a:t>– klikni 2 x (pomalu) levým tlačítkem myši na NÁZEV složky= text,  (NE na ikonu=obrázek).</a:t>
            </a:r>
          </a:p>
          <a:p>
            <a:r>
              <a:rPr lang="cs-CZ" sz="1500" dirty="0" smtClean="0">
                <a:solidFill>
                  <a:schemeClr val="bg1"/>
                </a:solidFill>
              </a:rPr>
              <a:t>Jméno se takto označí a následně můžeš přepsat. </a:t>
            </a:r>
          </a:p>
          <a:p>
            <a:r>
              <a:rPr lang="cs-CZ" sz="1500" dirty="0" smtClean="0">
                <a:solidFill>
                  <a:schemeClr val="bg1"/>
                </a:solidFill>
              </a:rPr>
              <a:t>U souborů funguje stejně, ale pozor na příponu za tečkou (tu zanechat stejnou).</a:t>
            </a:r>
            <a:endParaRPr lang="cs-CZ" sz="1500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1"/>
          <a:stretch/>
        </p:blipFill>
        <p:spPr bwMode="auto">
          <a:xfrm>
            <a:off x="1979713" y="3004673"/>
            <a:ext cx="6184596" cy="26146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Čárový popisek 1 6"/>
          <p:cNvSpPr/>
          <p:nvPr/>
        </p:nvSpPr>
        <p:spPr>
          <a:xfrm>
            <a:off x="857558" y="3004673"/>
            <a:ext cx="1050146" cy="2440551"/>
          </a:xfrm>
          <a:prstGeom prst="borderCallout1">
            <a:avLst>
              <a:gd name="adj1" fmla="val 47518"/>
              <a:gd name="adj2" fmla="val 100698"/>
              <a:gd name="adj3" fmla="val 54035"/>
              <a:gd name="adj4" fmla="val 12095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B2E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500" b="1" dirty="0" smtClean="0">
                <a:solidFill>
                  <a:schemeClr val="bg1"/>
                </a:solidFill>
              </a:rPr>
              <a:t>Kopírování složky </a:t>
            </a:r>
            <a:r>
              <a:rPr lang="cs-CZ" sz="1500" dirty="0" smtClean="0">
                <a:solidFill>
                  <a:schemeClr val="bg1"/>
                </a:solidFill>
              </a:rPr>
              <a:t>– přetažením myši mezi okny (Ctrl), </a:t>
            </a:r>
          </a:p>
          <a:p>
            <a:r>
              <a:rPr lang="cs-CZ" sz="1500" dirty="0" smtClean="0">
                <a:solidFill>
                  <a:schemeClr val="bg1"/>
                </a:solidFill>
              </a:rPr>
              <a:t>popřípadě kombinace Ctrl+ C a </a:t>
            </a:r>
            <a:r>
              <a:rPr lang="cs-CZ" sz="1500" dirty="0" err="1" smtClean="0">
                <a:solidFill>
                  <a:schemeClr val="bg1"/>
                </a:solidFill>
              </a:rPr>
              <a:t>Ctrl+V</a:t>
            </a:r>
            <a:endParaRPr lang="cs-CZ" sz="1500" dirty="0">
              <a:solidFill>
                <a:schemeClr val="bg1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312022"/>
            <a:ext cx="901254" cy="71987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3" y="2993618"/>
            <a:ext cx="6184596" cy="2621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5374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2"/>
          <a:stretch/>
        </p:blipFill>
        <p:spPr bwMode="auto">
          <a:xfrm>
            <a:off x="983294" y="1905462"/>
            <a:ext cx="7307691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333375"/>
            <a:ext cx="7486326" cy="1143000"/>
          </a:xfr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ts val="0"/>
              </a:spcBef>
            </a:pPr>
            <a:r>
              <a:rPr lang="cs-CZ" sz="3200" dirty="0" smtClean="0">
                <a:solidFill>
                  <a:schemeClr val="accent2"/>
                </a:solidFill>
                <a:latin typeface="Arial Black" pitchFamily="34" charset="0"/>
              </a:rPr>
              <a:t>Přesouvání a mazání</a:t>
            </a:r>
            <a:endParaRPr lang="cs-CZ" sz="320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7" name="Čárový popisek 1 6"/>
          <p:cNvSpPr/>
          <p:nvPr/>
        </p:nvSpPr>
        <p:spPr>
          <a:xfrm>
            <a:off x="983294" y="1268760"/>
            <a:ext cx="7273086" cy="540060"/>
          </a:xfrm>
          <a:prstGeom prst="borderCallout1">
            <a:avLst>
              <a:gd name="adj1" fmla="val 28217"/>
              <a:gd name="adj2" fmla="val 336412"/>
              <a:gd name="adj3" fmla="val 54035"/>
              <a:gd name="adj4" fmla="val 12095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B2E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chemeClr val="bg1"/>
                </a:solidFill>
              </a:rPr>
              <a:t>Přesouvání (přemístění) </a:t>
            </a:r>
            <a:r>
              <a:rPr lang="cs-CZ" sz="1600" dirty="0" smtClean="0">
                <a:solidFill>
                  <a:schemeClr val="bg1"/>
                </a:solidFill>
              </a:rPr>
              <a:t>– přetažením myši mezi okny  a držením klávesy Shift (není vidět +)</a:t>
            </a:r>
            <a:endParaRPr lang="cs-CZ" sz="16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3501008"/>
            <a:ext cx="1337675" cy="841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41"/>
          <a:stretch/>
        </p:blipFill>
        <p:spPr bwMode="auto">
          <a:xfrm>
            <a:off x="983294" y="1905462"/>
            <a:ext cx="7328219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Čárový popisek 1 12"/>
          <p:cNvSpPr/>
          <p:nvPr/>
        </p:nvSpPr>
        <p:spPr>
          <a:xfrm>
            <a:off x="972602" y="5031178"/>
            <a:ext cx="7273086" cy="540060"/>
          </a:xfrm>
          <a:prstGeom prst="borderCallout1">
            <a:avLst>
              <a:gd name="adj1" fmla="val 28217"/>
              <a:gd name="adj2" fmla="val 336412"/>
              <a:gd name="adj3" fmla="val 54035"/>
              <a:gd name="adj4" fmla="val 120956"/>
            </a:avLst>
          </a:prstGeom>
          <a:solidFill>
            <a:schemeClr val="tx2">
              <a:lumMod val="60000"/>
              <a:lumOff val="40000"/>
            </a:schemeClr>
          </a:solidFill>
          <a:ln>
            <a:solidFill>
              <a:srgbClr val="FB2E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cs-CZ" sz="1600" b="1" dirty="0" smtClean="0">
                <a:solidFill>
                  <a:schemeClr val="bg1"/>
                </a:solidFill>
              </a:rPr>
              <a:t>Mazání </a:t>
            </a:r>
            <a:r>
              <a:rPr lang="cs-CZ" sz="1600" dirty="0" smtClean="0">
                <a:solidFill>
                  <a:schemeClr val="bg1"/>
                </a:solidFill>
              </a:rPr>
              <a:t>– lze uskutečnit přetažením do Koše, nebo označením objektu ke smazání a stiskem klávesy </a:t>
            </a:r>
            <a:r>
              <a:rPr lang="cs-CZ" sz="1600" dirty="0" err="1" smtClean="0">
                <a:solidFill>
                  <a:schemeClr val="bg1"/>
                </a:solidFill>
              </a:rPr>
              <a:t>Delete</a:t>
            </a:r>
            <a:r>
              <a:rPr lang="cs-CZ" sz="1600" dirty="0" smtClean="0">
                <a:solidFill>
                  <a:schemeClr val="bg1"/>
                </a:solidFill>
              </a:rPr>
              <a:t> (</a:t>
            </a:r>
            <a:r>
              <a:rPr lang="cs-CZ" sz="1600" dirty="0" err="1" smtClean="0">
                <a:solidFill>
                  <a:schemeClr val="bg1"/>
                </a:solidFill>
              </a:rPr>
              <a:t>Del</a:t>
            </a:r>
            <a:r>
              <a:rPr lang="cs-CZ" sz="1600" dirty="0" smtClean="0">
                <a:solidFill>
                  <a:schemeClr val="bg1"/>
                </a:solidFill>
              </a:rPr>
              <a:t>). Klepnutím na Ano objekt přesuneme do Koše.</a:t>
            </a:r>
            <a:endParaRPr lang="cs-CZ" sz="1600" dirty="0">
              <a:solidFill>
                <a:schemeClr val="bg1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 flipV="1">
            <a:off x="5222686" y="3573016"/>
            <a:ext cx="285418" cy="151216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686" y="3005335"/>
            <a:ext cx="688786" cy="5676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7671" y="3782636"/>
            <a:ext cx="2376264" cy="117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Přímá spojnice se šipkou 20"/>
          <p:cNvCxnSpPr/>
          <p:nvPr/>
        </p:nvCxnSpPr>
        <p:spPr>
          <a:xfrm flipV="1">
            <a:off x="3851920" y="4869160"/>
            <a:ext cx="3096344" cy="52898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5" name="Picture 7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27"/>
          <a:stretch/>
        </p:blipFill>
        <p:spPr bwMode="auto">
          <a:xfrm>
            <a:off x="972602" y="1905462"/>
            <a:ext cx="7338911" cy="3125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9361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chemeClr val="accent2"/>
                </a:solidFill>
                <a:latin typeface="Arial Black" pitchFamily="34" charset="0"/>
              </a:rPr>
              <a:t>POUŽITÉ ZDROJE</a:t>
            </a:r>
            <a:endParaRPr lang="cs-CZ" dirty="0">
              <a:solidFill>
                <a:schemeClr val="tx2">
                  <a:shade val="85000"/>
                  <a:satMod val="150000"/>
                </a:schemeClr>
              </a:solidFill>
            </a:endParaRP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971600" y="1916832"/>
            <a:ext cx="7125112" cy="3096344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cs-CZ" sz="2400" dirty="0" smtClean="0"/>
              <a:t>KOVÁŘOVÁ</a:t>
            </a:r>
            <a:r>
              <a:rPr lang="cs-CZ" sz="2400" dirty="0"/>
              <a:t>, Libuše, et al. Informatika : pro základní školy 1. druhé. Kralice na Hané : </a:t>
            </a:r>
            <a:r>
              <a:rPr lang="cs-CZ" sz="2400" dirty="0" err="1"/>
              <a:t>Computer</a:t>
            </a:r>
            <a:r>
              <a:rPr lang="cs-CZ" sz="2400" dirty="0"/>
              <a:t> Media, 2009. 88 s. ISBN 978-80-7402-015-5</a:t>
            </a:r>
            <a:r>
              <a:rPr lang="cs-CZ" sz="2400" dirty="0" smtClean="0"/>
              <a:t>.</a:t>
            </a:r>
          </a:p>
          <a:p>
            <a:pPr>
              <a:defRPr/>
            </a:pPr>
            <a:r>
              <a:rPr lang="cs-CZ" sz="2400" dirty="0">
                <a:hlinkClick r:id="rId2"/>
              </a:rPr>
              <a:t>http://www.pdclipart.org/displayimage.php?album=29&amp;pos=245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6427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t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t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t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1339</TotalTime>
  <Words>194</Words>
  <Application>Microsoft Office PowerPoint</Application>
  <PresentationFormat>Předvádění na obrazovce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Horizont</vt:lpstr>
      <vt:lpstr> </vt:lpstr>
      <vt:lpstr>Obsah</vt:lpstr>
      <vt:lpstr>Co je schránka</vt:lpstr>
      <vt:lpstr>Práce se soubory a složkami – přejmenování, kopírování</vt:lpstr>
      <vt:lpstr>Přesouvání a mazání</vt:lpstr>
      <vt:lpstr>POUŽITÉ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tematického celku</dc:title>
  <dc:creator>koala</dc:creator>
  <cp:lastModifiedBy>Mirek</cp:lastModifiedBy>
  <cp:revision>215</cp:revision>
  <dcterms:created xsi:type="dcterms:W3CDTF">2011-04-17T19:50:20Z</dcterms:created>
  <dcterms:modified xsi:type="dcterms:W3CDTF">2011-12-07T18:22:41Z</dcterms:modified>
</cp:coreProperties>
</file>