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8"/>
  </p:notesMasterIdLst>
  <p:sldIdLst>
    <p:sldId id="335" r:id="rId2"/>
    <p:sldId id="336" r:id="rId3"/>
    <p:sldId id="337" r:id="rId4"/>
    <p:sldId id="355" r:id="rId5"/>
    <p:sldId id="356" r:id="rId6"/>
    <p:sldId id="338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E05"/>
    <a:srgbClr val="F50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9EA1-5EE4-4C56-BE10-767608F0AF9B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3DACE-2EFD-421E-996F-BB00B84958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7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819400"/>
            <a:ext cx="77724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800" dirty="0">
                <a:solidFill>
                  <a:srgbClr val="FF3300"/>
                </a:solidFill>
                <a:latin typeface="Arial" charset="0"/>
              </a:rPr>
              <a:t/>
            </a:r>
            <a:br>
              <a:rPr lang="cs-CZ" sz="8800" dirty="0">
                <a:solidFill>
                  <a:srgbClr val="FF3300"/>
                </a:solidFill>
                <a:latin typeface="Arial" charset="0"/>
              </a:rPr>
            </a:br>
            <a:endParaRPr lang="cs-CZ" sz="88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099" name="Podnadpis 2"/>
          <p:cNvSpPr txBox="1">
            <a:spLocks/>
          </p:cNvSpPr>
          <p:nvPr/>
        </p:nvSpPr>
        <p:spPr bwMode="auto">
          <a:xfrm>
            <a:off x="722313" y="765175"/>
            <a:ext cx="747056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180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VY_III/2_INOVACE_39_Malování-kopírování </a:t>
            </a:r>
            <a:r>
              <a:rPr lang="cs-CZ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 práce s obrázkem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56891" y="4101679"/>
            <a:ext cx="7235981" cy="1656184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defPPr>
              <a:defRPr sz="4400">
                <a:solidFill>
                  <a:schemeClr val="tx2">
                    <a:shade val="80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5300" b="1" strike="noStrike" kern="1200" baseline="0">
                <a:solidFill>
                  <a:schemeClr val="tx2">
                    <a:shade val="85000"/>
                    <a:satMod val="150000"/>
                  </a:schemeClr>
                </a:solidFill>
                <a:effectLst/>
                <a:latin typeface="+mj-lt"/>
                <a:ea typeface="+mj-lt"/>
                <a:cs typeface="+mj-lt"/>
              </a:defRPr>
            </a:lvl1pPr>
          </a:lstStyle>
          <a:p>
            <a:pPr>
              <a:defRPr/>
            </a:pPr>
            <a:r>
              <a:rPr lang="cs-CZ" sz="7200" dirty="0" smtClean="0">
                <a:latin typeface="Arial Black" pitchFamily="34" charset="0"/>
              </a:rPr>
              <a:t>Malování – kopírování a práce s obrázkem</a:t>
            </a:r>
            <a:endParaRPr lang="cs-CZ" sz="7200" dirty="0">
              <a:latin typeface="Arial Black" pitchFamily="34" charset="0"/>
            </a:endParaRPr>
          </a:p>
        </p:txBody>
      </p:sp>
      <p:pic>
        <p:nvPicPr>
          <p:cNvPr id="130053" name="Picture 2" descr="http://7zs.wz.cz/opvk%20velke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5757863"/>
            <a:ext cx="3290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Podnadpis 2"/>
          <p:cNvSpPr txBox="1">
            <a:spLocks/>
          </p:cNvSpPr>
          <p:nvPr/>
        </p:nvSpPr>
        <p:spPr bwMode="auto">
          <a:xfrm>
            <a:off x="6443663" y="6100763"/>
            <a:ext cx="2160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180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Miroslav Kaňok</a:t>
            </a:r>
          </a:p>
        </p:txBody>
      </p:sp>
    </p:spTree>
    <p:extLst>
      <p:ext uri="{BB962C8B-B14F-4D97-AF65-F5344CB8AC3E}">
        <p14:creationId xmlns:p14="http://schemas.microsoft.com/office/powerpoint/2010/main" val="114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02468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cs-CZ" sz="5400" dirty="0" smtClean="0">
                <a:solidFill>
                  <a:schemeClr val="accent2"/>
                </a:solidFill>
                <a:latin typeface="Arial Black" pitchFamily="34" charset="0"/>
              </a:rPr>
              <a:t>Obsah</a:t>
            </a:r>
            <a:endParaRPr lang="cs-CZ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539750" y="1676400"/>
            <a:ext cx="7772400" cy="4114800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cs-CZ" sz="3600" dirty="0" smtClean="0"/>
              <a:t>Kopírování</a:t>
            </a:r>
          </a:p>
          <a:p>
            <a:pPr marL="609600" indent="-609600" eaLnBrk="1" hangingPunct="1"/>
            <a:r>
              <a:rPr lang="cs-CZ" sz="3600" dirty="0" smtClean="0"/>
              <a:t>Mazání a text</a:t>
            </a:r>
          </a:p>
          <a:p>
            <a:pPr marL="609600" indent="-609600" eaLnBrk="1" hangingPunct="1"/>
            <a:r>
              <a:rPr lang="cs-CZ" sz="3600" dirty="0" smtClean="0"/>
              <a:t>Otáčení</a:t>
            </a:r>
          </a:p>
          <a:p>
            <a:pPr marL="609600" indent="-609600" eaLnBrk="1" hangingPunct="1"/>
            <a:r>
              <a:rPr lang="cs-CZ" sz="3600" dirty="0" smtClean="0"/>
              <a:t>Použité zdroje</a:t>
            </a:r>
          </a:p>
          <a:p>
            <a:pPr marL="609600" indent="-609600" eaLnBrk="1" hangingPunct="1"/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4083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8632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cs-CZ" sz="4400" dirty="0" smtClean="0">
                <a:solidFill>
                  <a:schemeClr val="accent2"/>
                </a:solidFill>
                <a:latin typeface="Arial Black" pitchFamily="34" charset="0"/>
              </a:rPr>
              <a:t>Kopírování</a:t>
            </a:r>
            <a:endParaRPr lang="cs-CZ" sz="4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2029" r="47333" b="27753"/>
          <a:stretch/>
        </p:blipFill>
        <p:spPr bwMode="auto">
          <a:xfrm>
            <a:off x="719521" y="2060848"/>
            <a:ext cx="3017362" cy="347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Čárový popisek 1 2"/>
          <p:cNvSpPr/>
          <p:nvPr/>
        </p:nvSpPr>
        <p:spPr>
          <a:xfrm>
            <a:off x="312664" y="3071447"/>
            <a:ext cx="1152128" cy="1080120"/>
          </a:xfrm>
          <a:prstGeom prst="borderCallout1">
            <a:avLst>
              <a:gd name="adj1" fmla="val -1773"/>
              <a:gd name="adj2" fmla="val 47785"/>
              <a:gd name="adj3" fmla="val -60235"/>
              <a:gd name="adj4" fmla="val 80957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Nejprve objekt označím - Vybrat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Čárový popisek 1 7"/>
          <p:cNvSpPr/>
          <p:nvPr/>
        </p:nvSpPr>
        <p:spPr>
          <a:xfrm>
            <a:off x="719521" y="1196752"/>
            <a:ext cx="3017361" cy="648072"/>
          </a:xfrm>
          <a:prstGeom prst="borderCallout1">
            <a:avLst>
              <a:gd name="adj1" fmla="val 97706"/>
              <a:gd name="adj2" fmla="val 13341"/>
              <a:gd name="adj3" fmla="val 177775"/>
              <a:gd name="adj4" fmla="val 6924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Pak zkopíruji do schránky – Kopírovat (</a:t>
            </a:r>
            <a:r>
              <a:rPr lang="cs-CZ" dirty="0" err="1" smtClean="0">
                <a:solidFill>
                  <a:schemeClr val="bg1"/>
                </a:solidFill>
              </a:rPr>
              <a:t>Ctrl+C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Čárový popisek 1 8"/>
          <p:cNvSpPr/>
          <p:nvPr/>
        </p:nvSpPr>
        <p:spPr>
          <a:xfrm>
            <a:off x="4067944" y="1178922"/>
            <a:ext cx="4071768" cy="648072"/>
          </a:xfrm>
          <a:prstGeom prst="borderCallout1">
            <a:avLst>
              <a:gd name="adj1" fmla="val 97706"/>
              <a:gd name="adj2" fmla="val 2627"/>
              <a:gd name="adj3" fmla="val 137869"/>
              <a:gd name="adj4" fmla="val 1720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Ze schránky vložíme příkazem – Vložit (</a:t>
            </a:r>
            <a:r>
              <a:rPr lang="cs-CZ" dirty="0" err="1" smtClean="0">
                <a:solidFill>
                  <a:schemeClr val="bg1"/>
                </a:solidFill>
              </a:rPr>
              <a:t>Ctrl+V</a:t>
            </a:r>
            <a:r>
              <a:rPr lang="cs-CZ" dirty="0" smtClean="0">
                <a:solidFill>
                  <a:schemeClr val="bg1"/>
                </a:solidFill>
              </a:rPr>
              <a:t>). Teď už stačí jen umístit.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r="14997" b="4661"/>
          <a:stretch/>
        </p:blipFill>
        <p:spPr bwMode="auto">
          <a:xfrm>
            <a:off x="3843676" y="2060848"/>
            <a:ext cx="4077927" cy="347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6600"/>
            <a:ext cx="1189769" cy="200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06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8632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cs-CZ" sz="4400" dirty="0" smtClean="0">
                <a:solidFill>
                  <a:schemeClr val="accent2"/>
                </a:solidFill>
                <a:latin typeface="Arial Black" pitchFamily="34" charset="0"/>
              </a:rPr>
              <a:t>Mazání a text</a:t>
            </a:r>
            <a:endParaRPr lang="cs-CZ" sz="4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r="25239" b="19514"/>
          <a:stretch/>
        </p:blipFill>
        <p:spPr bwMode="auto">
          <a:xfrm>
            <a:off x="683569" y="1258997"/>
            <a:ext cx="4248472" cy="325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57" y="1690528"/>
            <a:ext cx="1480973" cy="25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Čárový popisek 1 8"/>
          <p:cNvSpPr/>
          <p:nvPr/>
        </p:nvSpPr>
        <p:spPr>
          <a:xfrm>
            <a:off x="683569" y="4581128"/>
            <a:ext cx="2124236" cy="1152128"/>
          </a:xfrm>
          <a:prstGeom prst="borderCallout1">
            <a:avLst>
              <a:gd name="adj1" fmla="val -1017"/>
              <a:gd name="adj2" fmla="val 1737"/>
              <a:gd name="adj3" fmla="val -266313"/>
              <a:gd name="adj4" fmla="val 33069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Opět objekt označíme – Vybrat a následně stiskneme klávesu DELETE (</a:t>
            </a:r>
            <a:r>
              <a:rPr lang="cs-CZ" dirty="0" err="1" smtClean="0">
                <a:solidFill>
                  <a:schemeClr val="bg1"/>
                </a:solidFill>
              </a:rPr>
              <a:t>Del</a:t>
            </a:r>
            <a:r>
              <a:rPr lang="cs-CZ" dirty="0" smtClean="0">
                <a:solidFill>
                  <a:schemeClr val="bg1"/>
                </a:solidFill>
              </a:rPr>
              <a:t>).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t="2291" r="40529" b="70256"/>
          <a:stretch/>
        </p:blipFill>
        <p:spPr bwMode="auto">
          <a:xfrm>
            <a:off x="5148064" y="1258997"/>
            <a:ext cx="3392250" cy="150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Čárový popisek 1 10"/>
          <p:cNvSpPr/>
          <p:nvPr/>
        </p:nvSpPr>
        <p:spPr>
          <a:xfrm>
            <a:off x="3023828" y="4581128"/>
            <a:ext cx="2124236" cy="1152128"/>
          </a:xfrm>
          <a:prstGeom prst="borderCallout1">
            <a:avLst>
              <a:gd name="adj1" fmla="val -1017"/>
              <a:gd name="adj2" fmla="val 1737"/>
              <a:gd name="adj3" fmla="val -276380"/>
              <a:gd name="adj4" fmla="val -35393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Kliknutím na Text se nám zobrazí tato nabídka.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4968044" y="2761894"/>
            <a:ext cx="324036" cy="18192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Čárový popisek 1 14"/>
          <p:cNvSpPr/>
          <p:nvPr/>
        </p:nvSpPr>
        <p:spPr>
          <a:xfrm>
            <a:off x="5511157" y="2928235"/>
            <a:ext cx="1062118" cy="720339"/>
          </a:xfrm>
          <a:prstGeom prst="borderCallout1">
            <a:avLst>
              <a:gd name="adj1" fmla="val -1017"/>
              <a:gd name="adj2" fmla="val 1737"/>
              <a:gd name="adj3" fmla="val -155144"/>
              <a:gd name="adj4" fmla="val 695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Možnosti písma.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Čárový popisek 1 15"/>
          <p:cNvSpPr/>
          <p:nvPr/>
        </p:nvSpPr>
        <p:spPr>
          <a:xfrm>
            <a:off x="7452121" y="2928235"/>
            <a:ext cx="1062118" cy="720339"/>
          </a:xfrm>
          <a:prstGeom prst="borderCallout1">
            <a:avLst>
              <a:gd name="adj1" fmla="val -1017"/>
              <a:gd name="adj2" fmla="val 1737"/>
              <a:gd name="adj3" fmla="val -155144"/>
              <a:gd name="adj4" fmla="val 695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Možnosti barev.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51213"/>
            <a:ext cx="2048154" cy="31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hnutý roh 5"/>
          <p:cNvSpPr/>
          <p:nvPr/>
        </p:nvSpPr>
        <p:spPr>
          <a:xfrm>
            <a:off x="5292080" y="3933056"/>
            <a:ext cx="3222159" cy="18002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Pokud klepneme kamkoli do kreslicí plochy, objeví se obdélník a můžeme psát.</a:t>
            </a:r>
            <a:endParaRPr lang="cs-CZ" sz="2400" dirty="0"/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6411257" y="2636912"/>
            <a:ext cx="432932" cy="22057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8632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cs-CZ" sz="4400" dirty="0" smtClean="0">
                <a:solidFill>
                  <a:schemeClr val="accent2"/>
                </a:solidFill>
                <a:latin typeface="Arial Black" pitchFamily="34" charset="0"/>
              </a:rPr>
              <a:t>Otáčení</a:t>
            </a:r>
            <a:endParaRPr lang="cs-CZ" sz="4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" r="48378" b="24298"/>
          <a:stretch/>
        </p:blipFill>
        <p:spPr bwMode="auto">
          <a:xfrm>
            <a:off x="683568" y="1340768"/>
            <a:ext cx="2664296" cy="302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Čárový popisek 1 16"/>
          <p:cNvSpPr/>
          <p:nvPr/>
        </p:nvSpPr>
        <p:spPr>
          <a:xfrm>
            <a:off x="683569" y="4581128"/>
            <a:ext cx="1332147" cy="1152128"/>
          </a:xfrm>
          <a:prstGeom prst="borderCallout1">
            <a:avLst>
              <a:gd name="adj1" fmla="val -1017"/>
              <a:gd name="adj2" fmla="val 1737"/>
              <a:gd name="adj3" fmla="val -249477"/>
              <a:gd name="adj4" fmla="val 43458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Opět objekt označíme – Vybrat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Čárový popisek 1 17"/>
          <p:cNvSpPr/>
          <p:nvPr/>
        </p:nvSpPr>
        <p:spPr>
          <a:xfrm>
            <a:off x="3419873" y="1340768"/>
            <a:ext cx="1296144" cy="1008112"/>
          </a:xfrm>
          <a:prstGeom prst="borderCallout1">
            <a:avLst>
              <a:gd name="adj1" fmla="val -1017"/>
              <a:gd name="adj2" fmla="val 1737"/>
              <a:gd name="adj3" fmla="val 15077"/>
              <a:gd name="adj4" fmla="val -121558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Teď můžeme obrázek oříznout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r="63956" b="28714"/>
          <a:stretch/>
        </p:blipFill>
        <p:spPr bwMode="auto">
          <a:xfrm>
            <a:off x="4860032" y="1316430"/>
            <a:ext cx="2880041" cy="440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Čárový popisek 1 19"/>
          <p:cNvSpPr/>
          <p:nvPr/>
        </p:nvSpPr>
        <p:spPr>
          <a:xfrm>
            <a:off x="3419873" y="2470640"/>
            <a:ext cx="1296144" cy="814344"/>
          </a:xfrm>
          <a:prstGeom prst="borderCallout1">
            <a:avLst>
              <a:gd name="adj1" fmla="val -1017"/>
              <a:gd name="adj2" fmla="val 1737"/>
              <a:gd name="adj3" fmla="val 4083"/>
              <a:gd name="adj4" fmla="val 4573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Změnit jeho velikost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r="63705" b="5783"/>
          <a:stretch/>
        </p:blipFill>
        <p:spPr bwMode="auto">
          <a:xfrm>
            <a:off x="4869933" y="1316429"/>
            <a:ext cx="2866413" cy="440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Čárový popisek 1 20"/>
          <p:cNvSpPr/>
          <p:nvPr/>
        </p:nvSpPr>
        <p:spPr>
          <a:xfrm>
            <a:off x="3419873" y="3402065"/>
            <a:ext cx="1296144" cy="814344"/>
          </a:xfrm>
          <a:prstGeom prst="borderCallout1">
            <a:avLst>
              <a:gd name="adj1" fmla="val -1017"/>
              <a:gd name="adj2" fmla="val 1737"/>
              <a:gd name="adj3" fmla="val 4083"/>
              <a:gd name="adj4" fmla="val 4573"/>
            </a:avLst>
          </a:prstGeom>
          <a:solidFill>
            <a:srgbClr val="FFFF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Otáčet a překlápět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r="63476" b="5739"/>
          <a:stretch/>
        </p:blipFill>
        <p:spPr bwMode="auto">
          <a:xfrm>
            <a:off x="4860032" y="1316429"/>
            <a:ext cx="2876314" cy="440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5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2"/>
                </a:solidFill>
                <a:latin typeface="Arial Black" pitchFamily="34" charset="0"/>
              </a:rPr>
              <a:t>POUŽITÉ ZDROJE</a:t>
            </a:r>
            <a:endParaRPr lang="cs-CZ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1916832"/>
            <a:ext cx="7125112" cy="309634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400" dirty="0" smtClean="0"/>
              <a:t>KOVÁŘOVÁ</a:t>
            </a:r>
            <a:r>
              <a:rPr lang="cs-CZ" sz="2400" dirty="0"/>
              <a:t>, Libuše, et al. Informatika : pro základní školy 1. druhé. Kralice na Hané : </a:t>
            </a:r>
            <a:r>
              <a:rPr lang="cs-CZ" sz="2400" dirty="0" err="1"/>
              <a:t>Computer</a:t>
            </a:r>
            <a:r>
              <a:rPr lang="cs-CZ" sz="2400" dirty="0"/>
              <a:t> Media, 2009. 88 s. ISBN 978-80-7402-015-5.</a:t>
            </a:r>
          </a:p>
        </p:txBody>
      </p:sp>
    </p:spTree>
    <p:extLst>
      <p:ext uri="{BB962C8B-B14F-4D97-AF65-F5344CB8AC3E}">
        <p14:creationId xmlns:p14="http://schemas.microsoft.com/office/powerpoint/2010/main" val="10642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1184</TotalTime>
  <Words>122</Words>
  <Application>Microsoft Office PowerPoint</Application>
  <PresentationFormat>Předvádění na obrazovce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Horizont</vt:lpstr>
      <vt:lpstr> </vt:lpstr>
      <vt:lpstr>Obsah</vt:lpstr>
      <vt:lpstr>Kopírování</vt:lpstr>
      <vt:lpstr>Mazání a text</vt:lpstr>
      <vt:lpstr>Otáčení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tematického celku</dc:title>
  <dc:creator>koala</dc:creator>
  <cp:lastModifiedBy>Mirek</cp:lastModifiedBy>
  <cp:revision>200</cp:revision>
  <dcterms:created xsi:type="dcterms:W3CDTF">2011-04-17T19:50:20Z</dcterms:created>
  <dcterms:modified xsi:type="dcterms:W3CDTF">2011-12-07T18:22:19Z</dcterms:modified>
</cp:coreProperties>
</file>