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8"/>
  </p:notesMasterIdLst>
  <p:sldIdLst>
    <p:sldId id="327" r:id="rId2"/>
    <p:sldId id="328" r:id="rId3"/>
    <p:sldId id="329" r:id="rId4"/>
    <p:sldId id="355" r:id="rId5"/>
    <p:sldId id="356" r:id="rId6"/>
    <p:sldId id="33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2E05"/>
    <a:srgbClr val="F50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E9EA1-5EE4-4C56-BE10-767608F0AF9B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3DACE-2EFD-421E-996F-BB00B8495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97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819400"/>
            <a:ext cx="77724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 rtlCol="0"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8800" dirty="0">
                <a:solidFill>
                  <a:srgbClr val="FF3300"/>
                </a:solidFill>
                <a:latin typeface="Arial" charset="0"/>
              </a:rPr>
              <a:t/>
            </a:r>
            <a:br>
              <a:rPr lang="cs-CZ" sz="8800" dirty="0">
                <a:solidFill>
                  <a:srgbClr val="FF3300"/>
                </a:solidFill>
                <a:latin typeface="Arial" charset="0"/>
              </a:rPr>
            </a:br>
            <a:endParaRPr lang="cs-CZ" sz="88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099" name="Podnadpis 2"/>
          <p:cNvSpPr txBox="1">
            <a:spLocks/>
          </p:cNvSpPr>
          <p:nvPr/>
        </p:nvSpPr>
        <p:spPr bwMode="auto">
          <a:xfrm>
            <a:off x="722313" y="765175"/>
            <a:ext cx="747056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VY_III/2_INOVACE_37_Málování-nástroje</a:t>
            </a:r>
            <a:endParaRPr lang="cs-CZ" sz="1800" dirty="0" smtClean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991497" y="2708920"/>
            <a:ext cx="7235981" cy="1656184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defPPr>
              <a:defRPr sz="4400">
                <a:solidFill>
                  <a:schemeClr val="tx2">
                    <a:shade val="80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5300" b="1" strike="noStrike" kern="1200" baseline="0">
                <a:solidFill>
                  <a:schemeClr val="tx2">
                    <a:shade val="85000"/>
                    <a:satMod val="150000"/>
                  </a:schemeClr>
                </a:solidFill>
                <a:effectLst/>
                <a:latin typeface="+mj-lt"/>
                <a:ea typeface="+mj-lt"/>
                <a:cs typeface="+mj-lt"/>
              </a:defRPr>
            </a:lvl1pPr>
          </a:lstStyle>
          <a:p>
            <a:pPr>
              <a:defRPr/>
            </a:pPr>
            <a:r>
              <a:rPr lang="cs-CZ" sz="7200" dirty="0" smtClean="0">
                <a:latin typeface="Arial Black" pitchFamily="34" charset="0"/>
              </a:rPr>
              <a:t>Malování – nástroje</a:t>
            </a:r>
            <a:endParaRPr lang="cs-CZ" sz="7200" dirty="0">
              <a:latin typeface="Arial Black" pitchFamily="34" charset="0"/>
            </a:endParaRPr>
          </a:p>
        </p:txBody>
      </p:sp>
      <p:pic>
        <p:nvPicPr>
          <p:cNvPr id="130053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Podnadpis 2"/>
          <p:cNvSpPr txBox="1">
            <a:spLocks/>
          </p:cNvSpPr>
          <p:nvPr/>
        </p:nvSpPr>
        <p:spPr bwMode="auto">
          <a:xfrm>
            <a:off x="6443663" y="6100763"/>
            <a:ext cx="21605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Miroslav Kaňok</a:t>
            </a:r>
          </a:p>
        </p:txBody>
      </p:sp>
    </p:spTree>
    <p:extLst>
      <p:ext uri="{BB962C8B-B14F-4D97-AF65-F5344CB8AC3E}">
        <p14:creationId xmlns:p14="http://schemas.microsoft.com/office/powerpoint/2010/main" val="29393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024688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0"/>
              </a:spcBef>
            </a:pPr>
            <a:r>
              <a:rPr lang="cs-CZ" sz="5400" dirty="0" smtClean="0">
                <a:solidFill>
                  <a:schemeClr val="accent2"/>
                </a:solidFill>
                <a:latin typeface="Arial Black" pitchFamily="34" charset="0"/>
              </a:rPr>
              <a:t>Obsah</a:t>
            </a:r>
            <a:endParaRPr lang="cs-CZ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39750" y="1676400"/>
            <a:ext cx="7772400" cy="4114800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cs-CZ" sz="3600" dirty="0" smtClean="0"/>
              <a:t>Štětec a úsečka</a:t>
            </a:r>
          </a:p>
          <a:p>
            <a:pPr marL="609600" indent="-609600" eaLnBrk="1" hangingPunct="1"/>
            <a:r>
              <a:rPr lang="cs-CZ" sz="3600" dirty="0" smtClean="0"/>
              <a:t>Předdefinované tvary</a:t>
            </a:r>
          </a:p>
          <a:p>
            <a:pPr marL="609600" indent="-609600" eaLnBrk="1" hangingPunct="1"/>
            <a:r>
              <a:rPr lang="cs-CZ" sz="3600" dirty="0" smtClean="0"/>
              <a:t>Barvy</a:t>
            </a:r>
          </a:p>
          <a:p>
            <a:pPr marL="609600" indent="-609600" eaLnBrk="1" hangingPunct="1"/>
            <a:r>
              <a:rPr lang="cs-CZ" sz="3600" dirty="0" smtClean="0"/>
              <a:t>Použité zdroje</a:t>
            </a:r>
          </a:p>
          <a:p>
            <a:pPr marL="609600" indent="-609600" eaLnBrk="1" hangingPunct="1"/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186682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9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417" y="4473049"/>
            <a:ext cx="4886956" cy="1358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48632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ts val="0"/>
              </a:spcBef>
            </a:pPr>
            <a:r>
              <a:rPr lang="cs-CZ" sz="4400" dirty="0" smtClean="0">
                <a:solidFill>
                  <a:schemeClr val="accent2"/>
                </a:solidFill>
                <a:latin typeface="Arial Black" pitchFamily="34" charset="0"/>
              </a:rPr>
              <a:t>Štětec a úsečka</a:t>
            </a:r>
            <a:endParaRPr lang="cs-CZ" sz="4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15510" y="1412776"/>
            <a:ext cx="7772400" cy="4536504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cs-CZ" sz="2800" dirty="0" smtClean="0"/>
              <a:t>Štětec je podobný jako tužka, ale je trochu tlustší. Kliknutím na nabídku štětce se zobrazí pomocný panel.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2232248" cy="2490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Přímá spojnice se šipkou 3"/>
          <p:cNvCxnSpPr/>
          <p:nvPr/>
        </p:nvCxnSpPr>
        <p:spPr>
          <a:xfrm flipH="1">
            <a:off x="971600" y="2348880"/>
            <a:ext cx="5760640" cy="7920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Zaoblený obdélník 5"/>
          <p:cNvSpPr/>
          <p:nvPr/>
        </p:nvSpPr>
        <p:spPr>
          <a:xfrm>
            <a:off x="543178" y="3140968"/>
            <a:ext cx="2444646" cy="1770231"/>
          </a:xfrm>
          <a:prstGeom prst="roundRect">
            <a:avLst/>
          </a:prstGeom>
          <a:solidFill>
            <a:srgbClr val="FFFF00">
              <a:alpha val="3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FF0000"/>
                </a:solidFill>
              </a:rPr>
              <a:t>Volba tvarů štětce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792518" y="2744924"/>
            <a:ext cx="41356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 nabídce Tvary si můžeme vybírat předdefinované tvary (např. úsečku). Lze měnit i její velikost (šířku) a barvu.</a:t>
            </a:r>
            <a:endParaRPr lang="cs-CZ" sz="2400" dirty="0"/>
          </a:p>
        </p:txBody>
      </p:sp>
      <p:cxnSp>
        <p:nvCxnSpPr>
          <p:cNvPr id="12" name="Přímá spojnice se šipkou 11"/>
          <p:cNvCxnSpPr/>
          <p:nvPr/>
        </p:nvCxnSpPr>
        <p:spPr>
          <a:xfrm flipH="1">
            <a:off x="3347864" y="3789040"/>
            <a:ext cx="576064" cy="84641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>
            <a:off x="6732240" y="3808715"/>
            <a:ext cx="216024" cy="84442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5436096" y="4203402"/>
            <a:ext cx="2088232" cy="44973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80" y="5067498"/>
            <a:ext cx="1872208" cy="763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8" name="Přímá spojnice se šipkou 27"/>
          <p:cNvCxnSpPr/>
          <p:nvPr/>
        </p:nvCxnSpPr>
        <p:spPr>
          <a:xfrm flipH="1">
            <a:off x="2669793" y="5575408"/>
            <a:ext cx="477624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68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48632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ts val="0"/>
              </a:spcBef>
            </a:pPr>
            <a:r>
              <a:rPr lang="cs-CZ" sz="4400" dirty="0" smtClean="0">
                <a:solidFill>
                  <a:schemeClr val="accent2"/>
                </a:solidFill>
                <a:latin typeface="Arial Black" pitchFamily="34" charset="0"/>
              </a:rPr>
              <a:t>Předdefinované tvary</a:t>
            </a:r>
            <a:endParaRPr lang="cs-CZ" sz="4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15510" y="1412776"/>
            <a:ext cx="7772400" cy="4536504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  <a:buSzPct val="65000"/>
            </a:pPr>
            <a:endParaRPr lang="cs-CZ" sz="3600" dirty="0"/>
          </a:p>
          <a:p>
            <a:pPr marL="1257300" lvl="3" indent="0">
              <a:buNone/>
            </a:pPr>
            <a:endParaRPr lang="cs-CZ" sz="3000" dirty="0" smtClean="0"/>
          </a:p>
          <a:p>
            <a:pPr marL="0" indent="0" eaLnBrk="1" hangingPunct="1">
              <a:buNone/>
            </a:pPr>
            <a:endParaRPr lang="cs-CZ" sz="3600" dirty="0" smtClean="0"/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>
          <a:xfrm>
            <a:off x="667910" y="1565176"/>
            <a:ext cx="777240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dirty="0" smtClean="0"/>
              <a:t>Jako s úsečkou můžeme pracovat i s ostatními předdefinovanými tvary.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44" y="2555023"/>
            <a:ext cx="7853031" cy="1450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925" y="4163340"/>
            <a:ext cx="2398710" cy="1541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aoblený obdélník 8"/>
          <p:cNvSpPr/>
          <p:nvPr/>
        </p:nvSpPr>
        <p:spPr>
          <a:xfrm>
            <a:off x="577427" y="2555023"/>
            <a:ext cx="2444646" cy="1450041"/>
          </a:xfrm>
          <a:prstGeom prst="roundRect">
            <a:avLst/>
          </a:prstGeom>
          <a:solidFill>
            <a:srgbClr val="FFFF00">
              <a:alpha val="3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</a:rPr>
              <a:t>Volba předdefinovaných tvarů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3022072" y="2552742"/>
            <a:ext cx="1261895" cy="1450041"/>
          </a:xfrm>
          <a:prstGeom prst="roundRect">
            <a:avLst/>
          </a:prstGeom>
          <a:solidFill>
            <a:srgbClr val="FFFF00">
              <a:alpha val="3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</a:rPr>
              <a:t>Možnosti obrysu a výplně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5148064" y="2552741"/>
            <a:ext cx="1512168" cy="1450041"/>
          </a:xfrm>
          <a:prstGeom prst="roundRect">
            <a:avLst/>
          </a:prstGeom>
          <a:solidFill>
            <a:srgbClr val="FFFF00">
              <a:alpha val="3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</a:rPr>
              <a:t>Barva 1 – obrys, Barva 2 - výplň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63161" y="4134820"/>
            <a:ext cx="235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Schválně, které tvary, barvy a šířky jsou použity v obrázku?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401635" y="4163340"/>
            <a:ext cx="311984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000" dirty="0"/>
              <a:t>o</a:t>
            </a:r>
            <a:r>
              <a:rPr lang="cs-CZ" sz="2000" dirty="0" smtClean="0"/>
              <a:t>vál (zlatá, 3px),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/>
              <a:t>pětiúhelník (červená 8 </a:t>
            </a:r>
            <a:r>
              <a:rPr lang="cs-CZ" sz="2000" dirty="0" err="1" smtClean="0"/>
              <a:t>px</a:t>
            </a:r>
            <a:r>
              <a:rPr lang="cs-CZ" sz="200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/>
              <a:t>čtyřcípá hvězda (barva1 hnědá 3px, výplň barva 2 zlatá).</a:t>
            </a:r>
          </a:p>
          <a:p>
            <a:r>
              <a:rPr lang="cs-CZ" sz="24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2832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animBg="1"/>
      <p:bldP spid="10" grpId="0" animBg="1"/>
      <p:bldP spid="11" grpId="0" animBg="1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48632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ts val="0"/>
              </a:spcBef>
            </a:pPr>
            <a:r>
              <a:rPr lang="cs-CZ" sz="4400" dirty="0" smtClean="0">
                <a:solidFill>
                  <a:schemeClr val="accent2"/>
                </a:solidFill>
                <a:latin typeface="Arial Black" pitchFamily="34" charset="0"/>
              </a:rPr>
              <a:t>Barvy</a:t>
            </a:r>
            <a:endParaRPr lang="cs-CZ" sz="4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15510" y="1412776"/>
            <a:ext cx="7772400" cy="4536504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  <a:buSzPct val="65000"/>
            </a:pPr>
            <a:endParaRPr lang="cs-CZ" sz="3600" dirty="0"/>
          </a:p>
          <a:p>
            <a:pPr marL="1257300" lvl="3" indent="0">
              <a:buNone/>
            </a:pPr>
            <a:endParaRPr lang="cs-CZ" sz="3000" dirty="0" smtClean="0"/>
          </a:p>
          <a:p>
            <a:pPr marL="0" indent="0" eaLnBrk="1" hangingPunct="1">
              <a:buNone/>
            </a:pPr>
            <a:endParaRPr lang="cs-CZ" sz="36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6624736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Čárový popisek 1 1"/>
          <p:cNvSpPr/>
          <p:nvPr/>
        </p:nvSpPr>
        <p:spPr>
          <a:xfrm>
            <a:off x="973382" y="3142780"/>
            <a:ext cx="936104" cy="1798388"/>
          </a:xfrm>
          <a:prstGeom prst="borderCallout1">
            <a:avLst>
              <a:gd name="adj1" fmla="val -4338"/>
              <a:gd name="adj2" fmla="val 2027"/>
              <a:gd name="adj3" fmla="val -43679"/>
              <a:gd name="adj4" fmla="val 23828"/>
            </a:avLst>
          </a:prstGeom>
          <a:solidFill>
            <a:srgbClr val="FFFF00"/>
          </a:solidFill>
          <a:ln w="47625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>
                <a:solidFill>
                  <a:schemeClr val="bg1"/>
                </a:solidFill>
              </a:rPr>
              <a:t>Kreslíme levým tlačítkem </a:t>
            </a:r>
            <a:r>
              <a:rPr lang="cs-CZ" dirty="0" smtClean="0">
                <a:solidFill>
                  <a:schemeClr val="bg1"/>
                </a:solidFill>
              </a:rPr>
              <a:t>myši, obrys obrazce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Čárový popisek 1 5"/>
          <p:cNvSpPr/>
          <p:nvPr/>
        </p:nvSpPr>
        <p:spPr>
          <a:xfrm>
            <a:off x="2061886" y="3142780"/>
            <a:ext cx="936104" cy="2446460"/>
          </a:xfrm>
          <a:prstGeom prst="borderCallout1">
            <a:avLst>
              <a:gd name="adj1" fmla="val -4338"/>
              <a:gd name="adj2" fmla="val 2027"/>
              <a:gd name="adj3" fmla="val -33567"/>
              <a:gd name="adj4" fmla="val 6068"/>
            </a:avLst>
          </a:prstGeom>
          <a:solidFill>
            <a:srgbClr val="FFFF00"/>
          </a:solidFill>
          <a:ln w="47625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Kreslíme pravým tlačítkem myši, výplň obrazce, barva gumy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Čárový popisek 1 6"/>
          <p:cNvSpPr/>
          <p:nvPr/>
        </p:nvSpPr>
        <p:spPr>
          <a:xfrm>
            <a:off x="3203848" y="3142780"/>
            <a:ext cx="936104" cy="1798388"/>
          </a:xfrm>
          <a:prstGeom prst="borderCallout1">
            <a:avLst>
              <a:gd name="adj1" fmla="val -4338"/>
              <a:gd name="adj2" fmla="val 2027"/>
              <a:gd name="adj3" fmla="val -33664"/>
              <a:gd name="adj4" fmla="val 19388"/>
            </a:avLst>
          </a:prstGeom>
          <a:solidFill>
            <a:srgbClr val="FFFF00"/>
          </a:solidFill>
          <a:ln w="47625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Základní paleta barev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847299"/>
            <a:ext cx="3312368" cy="1998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Čárový popisek 1 8"/>
          <p:cNvSpPr/>
          <p:nvPr/>
        </p:nvSpPr>
        <p:spPr>
          <a:xfrm>
            <a:off x="4283968" y="2924944"/>
            <a:ext cx="3312367" cy="899194"/>
          </a:xfrm>
          <a:prstGeom prst="borderCallout1">
            <a:avLst>
              <a:gd name="adj1" fmla="val -2797"/>
              <a:gd name="adj2" fmla="val 94882"/>
              <a:gd name="adj3" fmla="val -45990"/>
              <a:gd name="adj4" fmla="val 87147"/>
            </a:avLst>
          </a:prstGeom>
          <a:solidFill>
            <a:srgbClr val="FFFF00"/>
          </a:solidFill>
          <a:ln w="47625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Můžeme si vybrat a do palety přidat barvy dle svého výběru.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32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accent2"/>
                </a:solidFill>
                <a:latin typeface="Arial Black" pitchFamily="34" charset="0"/>
              </a:rPr>
              <a:t>POUŽITÉ ZDROJE</a:t>
            </a:r>
            <a:endParaRPr lang="cs-CZ" dirty="0"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1916832"/>
            <a:ext cx="7125112" cy="309634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400" dirty="0" smtClean="0"/>
              <a:t>KOVÁŘOVÁ</a:t>
            </a:r>
            <a:r>
              <a:rPr lang="cs-CZ" sz="2400" dirty="0"/>
              <a:t>, Libuše, et al. Informatika : pro základní školy 1. druhé. Kralice na Hané : </a:t>
            </a:r>
            <a:r>
              <a:rPr lang="cs-CZ" sz="2400" dirty="0" err="1"/>
              <a:t>Computer</a:t>
            </a:r>
            <a:r>
              <a:rPr lang="cs-CZ" sz="2400" dirty="0"/>
              <a:t> Media, 2009. 88 s. ISBN 978-80-7402-015-5.</a:t>
            </a:r>
          </a:p>
        </p:txBody>
      </p:sp>
    </p:spTree>
    <p:extLst>
      <p:ext uri="{BB962C8B-B14F-4D97-AF65-F5344CB8AC3E}">
        <p14:creationId xmlns:p14="http://schemas.microsoft.com/office/powerpoint/2010/main" val="256697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1122</TotalTime>
  <Words>174</Words>
  <Application>Microsoft Office PowerPoint</Application>
  <PresentationFormat>Předvádění na obrazovce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Horizont</vt:lpstr>
      <vt:lpstr> </vt:lpstr>
      <vt:lpstr>Obsah</vt:lpstr>
      <vt:lpstr>Štětec a úsečka</vt:lpstr>
      <vt:lpstr>Předdefinované tvary</vt:lpstr>
      <vt:lpstr>Barvy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tematického celku</dc:title>
  <dc:creator>koala</dc:creator>
  <cp:lastModifiedBy>Mirek</cp:lastModifiedBy>
  <cp:revision>187</cp:revision>
  <dcterms:created xsi:type="dcterms:W3CDTF">2011-04-17T19:50:20Z</dcterms:created>
  <dcterms:modified xsi:type="dcterms:W3CDTF">2011-12-07T18:21:47Z</dcterms:modified>
</cp:coreProperties>
</file>