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8"/>
  </p:notesMasterIdLst>
  <p:sldIdLst>
    <p:sldId id="323" r:id="rId2"/>
    <p:sldId id="324" r:id="rId3"/>
    <p:sldId id="325" r:id="rId4"/>
    <p:sldId id="355" r:id="rId5"/>
    <p:sldId id="356" r:id="rId6"/>
    <p:sldId id="326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E05"/>
    <a:srgbClr val="F50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E9EA1-5EE4-4C56-BE10-767608F0AF9B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3DACE-2EFD-421E-996F-BB00B84958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97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819400"/>
            <a:ext cx="77724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800" dirty="0">
                <a:solidFill>
                  <a:srgbClr val="FF3300"/>
                </a:solidFill>
                <a:latin typeface="Arial" charset="0"/>
              </a:rPr>
              <a:t/>
            </a:r>
            <a:br>
              <a:rPr lang="cs-CZ" sz="8800" dirty="0">
                <a:solidFill>
                  <a:srgbClr val="FF3300"/>
                </a:solidFill>
                <a:latin typeface="Arial" charset="0"/>
              </a:rPr>
            </a:br>
            <a:endParaRPr lang="cs-CZ" sz="88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099" name="Podnadpis 2"/>
          <p:cNvSpPr txBox="1">
            <a:spLocks/>
          </p:cNvSpPr>
          <p:nvPr/>
        </p:nvSpPr>
        <p:spPr bwMode="auto">
          <a:xfrm>
            <a:off x="722313" y="765175"/>
            <a:ext cx="747056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VY_III/2_INOVACE_36_Malování-popis </a:t>
            </a:r>
            <a:r>
              <a:rPr lang="cs-CZ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programu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71675" y="3284984"/>
            <a:ext cx="7235981" cy="1656184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defPPr>
              <a:defRPr sz="4400">
                <a:solidFill>
                  <a:schemeClr val="tx2">
                    <a:shade val="80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5300" b="1" strike="noStrike" kern="1200" baseline="0">
                <a:solidFill>
                  <a:schemeClr val="tx2">
                    <a:shade val="85000"/>
                    <a:satMod val="150000"/>
                  </a:schemeClr>
                </a:solidFill>
                <a:effectLst/>
                <a:latin typeface="+mj-lt"/>
                <a:ea typeface="+mj-lt"/>
                <a:cs typeface="+mj-lt"/>
              </a:defRPr>
            </a:lvl1pPr>
          </a:lstStyle>
          <a:p>
            <a:pPr>
              <a:defRPr/>
            </a:pPr>
            <a:r>
              <a:rPr lang="cs-CZ" sz="7200" dirty="0" smtClean="0">
                <a:latin typeface="Arial Black" pitchFamily="34" charset="0"/>
              </a:rPr>
              <a:t>Malování – popis programu</a:t>
            </a:r>
            <a:endParaRPr lang="cs-CZ" sz="7200" dirty="0">
              <a:latin typeface="Arial Black" pitchFamily="34" charset="0"/>
            </a:endParaRPr>
          </a:p>
        </p:txBody>
      </p:sp>
      <p:pic>
        <p:nvPicPr>
          <p:cNvPr id="130053" name="Picture 2" descr="http://7zs.wz.cz/opvk%20velke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5757863"/>
            <a:ext cx="3290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Podnadpis 2"/>
          <p:cNvSpPr txBox="1">
            <a:spLocks/>
          </p:cNvSpPr>
          <p:nvPr/>
        </p:nvSpPr>
        <p:spPr bwMode="auto">
          <a:xfrm>
            <a:off x="6443663" y="6100763"/>
            <a:ext cx="2160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180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Miroslav Kaňok</a:t>
            </a:r>
          </a:p>
        </p:txBody>
      </p:sp>
    </p:spTree>
    <p:extLst>
      <p:ext uri="{BB962C8B-B14F-4D97-AF65-F5344CB8AC3E}">
        <p14:creationId xmlns:p14="http://schemas.microsoft.com/office/powerpoint/2010/main" val="24581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02468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cs-CZ" sz="5400" dirty="0" smtClean="0">
                <a:solidFill>
                  <a:schemeClr val="accent2"/>
                </a:solidFill>
                <a:latin typeface="Arial Black" pitchFamily="34" charset="0"/>
              </a:rPr>
              <a:t>Obsah</a:t>
            </a:r>
            <a:endParaRPr lang="cs-CZ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539750" y="1676400"/>
            <a:ext cx="7772400" cy="4114800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cs-CZ" sz="3600" dirty="0" smtClean="0"/>
              <a:t>Základní popis programu</a:t>
            </a:r>
          </a:p>
          <a:p>
            <a:pPr marL="609600" indent="-609600" eaLnBrk="1" hangingPunct="1"/>
            <a:r>
              <a:rPr lang="cs-CZ" sz="3600" dirty="0" smtClean="0"/>
              <a:t>Tužka, guma, plechovka</a:t>
            </a:r>
          </a:p>
          <a:p>
            <a:pPr marL="609600" indent="-609600" eaLnBrk="1" hangingPunct="1"/>
            <a:r>
              <a:rPr lang="cs-CZ" sz="3600" dirty="0" smtClean="0"/>
              <a:t>Ukládání, otevírání, nový dokument</a:t>
            </a:r>
          </a:p>
          <a:p>
            <a:pPr marL="609600" indent="-609600" eaLnBrk="1" hangingPunct="1"/>
            <a:r>
              <a:rPr lang="cs-CZ" sz="3600" dirty="0" smtClean="0"/>
              <a:t>Použité zdroje</a:t>
            </a:r>
          </a:p>
          <a:p>
            <a:pPr marL="609600" indent="-609600" eaLnBrk="1" hangingPunct="1"/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19980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48632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cs-CZ" sz="3200" dirty="0" smtClean="0">
                <a:solidFill>
                  <a:schemeClr val="accent2"/>
                </a:solidFill>
                <a:latin typeface="Arial Black" pitchFamily="34" charset="0"/>
              </a:rPr>
              <a:t>Základní popis programu</a:t>
            </a:r>
            <a:endParaRPr lang="cs-CZ" sz="32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515510" y="1412776"/>
            <a:ext cx="7772400" cy="4536504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5000"/>
            </a:pPr>
            <a:endParaRPr lang="cs-CZ" sz="3600" dirty="0"/>
          </a:p>
          <a:p>
            <a:pPr marL="1257300" lvl="3" indent="0">
              <a:buNone/>
            </a:pPr>
            <a:endParaRPr lang="cs-CZ" sz="3000" dirty="0" smtClean="0"/>
          </a:p>
          <a:p>
            <a:pPr marL="0" indent="0" eaLnBrk="1" hangingPunct="1">
              <a:buNone/>
            </a:pPr>
            <a:endParaRPr lang="cs-CZ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4164" r="8773" b="30610"/>
          <a:stretch/>
        </p:blipFill>
        <p:spPr bwMode="auto">
          <a:xfrm>
            <a:off x="1475656" y="1672532"/>
            <a:ext cx="6336704" cy="414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Čárový popisek 1 1"/>
          <p:cNvSpPr/>
          <p:nvPr/>
        </p:nvSpPr>
        <p:spPr>
          <a:xfrm>
            <a:off x="2267744" y="987420"/>
            <a:ext cx="1584176" cy="534965"/>
          </a:xfrm>
          <a:prstGeom prst="borderCallout1">
            <a:avLst>
              <a:gd name="adj1" fmla="val 100891"/>
              <a:gd name="adj2" fmla="val -171"/>
              <a:gd name="adj3" fmla="val 169483"/>
              <a:gd name="adj4" fmla="val -4809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Záložky – Domů, Zobrazit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6" name="Čárový popisek 1 5"/>
          <p:cNvSpPr/>
          <p:nvPr/>
        </p:nvSpPr>
        <p:spPr>
          <a:xfrm>
            <a:off x="539552" y="984074"/>
            <a:ext cx="1584176" cy="534965"/>
          </a:xfrm>
          <a:prstGeom prst="borderCallout1">
            <a:avLst>
              <a:gd name="adj1" fmla="val 99164"/>
              <a:gd name="adj2" fmla="val 64546"/>
              <a:gd name="adj3" fmla="val 140133"/>
              <a:gd name="adj4" fmla="val 76234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Ukládání – rychlý přístup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Čárový popisek 1 6"/>
          <p:cNvSpPr/>
          <p:nvPr/>
        </p:nvSpPr>
        <p:spPr>
          <a:xfrm>
            <a:off x="4139952" y="984073"/>
            <a:ext cx="1584176" cy="534965"/>
          </a:xfrm>
          <a:prstGeom prst="borderCallout1">
            <a:avLst>
              <a:gd name="adj1" fmla="val 100891"/>
              <a:gd name="adj2" fmla="val -171"/>
              <a:gd name="adj3" fmla="val 195381"/>
              <a:gd name="adj4" fmla="val -53784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Panel nástrojů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8" name="Čárový popisek 1 7"/>
          <p:cNvSpPr/>
          <p:nvPr/>
        </p:nvSpPr>
        <p:spPr>
          <a:xfrm>
            <a:off x="6228184" y="987820"/>
            <a:ext cx="1584176" cy="534965"/>
          </a:xfrm>
          <a:prstGeom prst="borderCallout1">
            <a:avLst>
              <a:gd name="adj1" fmla="val 100891"/>
              <a:gd name="adj2" fmla="val -171"/>
              <a:gd name="adj3" fmla="val 176389"/>
              <a:gd name="adj4" fmla="val -16470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Panel barev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547664" y="2564904"/>
            <a:ext cx="6120680" cy="3255509"/>
          </a:xfrm>
          <a:prstGeom prst="roundRect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00B050"/>
                </a:solidFill>
              </a:rPr>
              <a:t>Na tuto plochu se kreslí pomocí myši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9" name="Čárový popisek 1 8"/>
          <p:cNvSpPr/>
          <p:nvPr/>
        </p:nvSpPr>
        <p:spPr>
          <a:xfrm>
            <a:off x="3995936" y="2903488"/>
            <a:ext cx="1584176" cy="534965"/>
          </a:xfrm>
          <a:prstGeom prst="borderCallout1">
            <a:avLst>
              <a:gd name="adj1" fmla="val 100891"/>
              <a:gd name="adj2" fmla="val -171"/>
              <a:gd name="adj3" fmla="val -82591"/>
              <a:gd name="adj4" fmla="val -145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Výběr tvarů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0" name="Čárový popisek 1 9"/>
          <p:cNvSpPr/>
          <p:nvPr/>
        </p:nvSpPr>
        <p:spPr>
          <a:xfrm>
            <a:off x="5724128" y="2903488"/>
            <a:ext cx="1584176" cy="534965"/>
          </a:xfrm>
          <a:prstGeom prst="borderCallout1">
            <a:avLst>
              <a:gd name="adj1" fmla="val 752"/>
              <a:gd name="adj2" fmla="val -171"/>
              <a:gd name="adj3" fmla="val -84318"/>
              <a:gd name="adj4" fmla="val -39208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Šířka čáry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1" name="Čárový popisek 1 10"/>
          <p:cNvSpPr/>
          <p:nvPr/>
        </p:nvSpPr>
        <p:spPr>
          <a:xfrm>
            <a:off x="3375394" y="3573016"/>
            <a:ext cx="2060701" cy="534965"/>
          </a:xfrm>
          <a:prstGeom prst="borderCallout1">
            <a:avLst>
              <a:gd name="adj1" fmla="val -974"/>
              <a:gd name="adj2" fmla="val -171"/>
              <a:gd name="adj3" fmla="val -210355"/>
              <a:gd name="adj4" fmla="val 12682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Tvar štětce, tužky, spreje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2" name="Čárový popisek 1 11"/>
          <p:cNvSpPr/>
          <p:nvPr/>
        </p:nvSpPr>
        <p:spPr>
          <a:xfrm>
            <a:off x="2267744" y="4221088"/>
            <a:ext cx="1584176" cy="534965"/>
          </a:xfrm>
          <a:prstGeom prst="borderCallout1">
            <a:avLst>
              <a:gd name="adj1" fmla="val 2478"/>
              <a:gd name="adj2" fmla="val 1578"/>
              <a:gd name="adj3" fmla="val -339845"/>
              <a:gd name="adj4" fmla="val 5103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Možnosti práce s obrázkem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3" name="Čárový popisek 1 12"/>
          <p:cNvSpPr/>
          <p:nvPr/>
        </p:nvSpPr>
        <p:spPr>
          <a:xfrm>
            <a:off x="1791218" y="4869160"/>
            <a:ext cx="1584176" cy="534965"/>
          </a:xfrm>
          <a:prstGeom prst="borderCallout1">
            <a:avLst>
              <a:gd name="adj1" fmla="val -4428"/>
              <a:gd name="adj2" fmla="val -754"/>
              <a:gd name="adj3" fmla="val -443437"/>
              <a:gd name="adj4" fmla="val -144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Schránka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4" name="Čárový popisek 1 13"/>
          <p:cNvSpPr/>
          <p:nvPr/>
        </p:nvSpPr>
        <p:spPr>
          <a:xfrm>
            <a:off x="4283968" y="4869160"/>
            <a:ext cx="1944216" cy="792088"/>
          </a:xfrm>
          <a:prstGeom prst="borderCallout1">
            <a:avLst>
              <a:gd name="adj1" fmla="val 100891"/>
              <a:gd name="adj2" fmla="val 100695"/>
              <a:gd name="adj3" fmla="val 116765"/>
              <a:gd name="adj4" fmla="val 178762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Zvětšování a zmenšování okna v aplikaci Malování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2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48632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cs-CZ" sz="4400" dirty="0" smtClean="0">
                <a:solidFill>
                  <a:schemeClr val="accent2"/>
                </a:solidFill>
                <a:latin typeface="Arial Black" pitchFamily="34" charset="0"/>
              </a:rPr>
              <a:t>Tužka, guma, plechovka</a:t>
            </a:r>
            <a:endParaRPr lang="cs-CZ" sz="4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515510" y="1412776"/>
            <a:ext cx="7772400" cy="4536504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5000"/>
            </a:pPr>
            <a:endParaRPr lang="cs-CZ" sz="3600" dirty="0"/>
          </a:p>
          <a:p>
            <a:pPr marL="1257300" lvl="3" indent="0">
              <a:buNone/>
            </a:pPr>
            <a:endParaRPr lang="cs-CZ" sz="3000" dirty="0" smtClean="0"/>
          </a:p>
          <a:p>
            <a:pPr marL="0" indent="0" eaLnBrk="1" hangingPunct="1">
              <a:buNone/>
            </a:pPr>
            <a:endParaRPr lang="cs-CZ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5" y="1746246"/>
            <a:ext cx="360040" cy="3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46246"/>
            <a:ext cx="360040" cy="3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42" y="1731287"/>
            <a:ext cx="400212" cy="3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62180" y="1746246"/>
            <a:ext cx="1753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TUŽKA - Umožňuje kreslit čáru různého tvaru, šíře i barvy – záleží vždy na dalším výběru.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63888" y="1744721"/>
            <a:ext cx="175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GUMA – Pokud se něco nepovede, umožní vymazat nesprávné čáry. Může mít různou velikost.</a:t>
            </a:r>
            <a:endParaRPr lang="cs-CZ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4" y="3645024"/>
            <a:ext cx="2131691" cy="177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145444" cy="177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167254" y="1717484"/>
            <a:ext cx="1753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PLECHOVKA – Umožní vybarvit obrázek vybranou barvou. POZOR! Barva se může vlít i jinam, pokud se nedotáhne čára.</a:t>
            </a:r>
            <a:endParaRPr lang="cs-CZ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42" y="3645023"/>
            <a:ext cx="2131691" cy="177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65" y="3645024"/>
            <a:ext cx="2139044" cy="178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pisek se šipkou doprava 2"/>
          <p:cNvSpPr/>
          <p:nvPr/>
        </p:nvSpPr>
        <p:spPr>
          <a:xfrm rot="5400000">
            <a:off x="6461184" y="2448515"/>
            <a:ext cx="1130465" cy="1694608"/>
          </a:xfrm>
          <a:prstGeom prst="rightArrowCallout">
            <a:avLst>
              <a:gd name="adj1" fmla="val 9639"/>
              <a:gd name="adj2" fmla="val 12173"/>
              <a:gd name="adj3" fmla="val 25000"/>
              <a:gd name="adj4" fmla="val 64977"/>
            </a:avLst>
          </a:prstGeom>
          <a:noFill/>
          <a:ln w="38100">
            <a:solidFill>
              <a:srgbClr val="FB2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4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48632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cs-CZ" sz="3600" dirty="0" smtClean="0">
                <a:solidFill>
                  <a:schemeClr val="accent2"/>
                </a:solidFill>
                <a:latin typeface="Arial Black" pitchFamily="34" charset="0"/>
              </a:rPr>
              <a:t>Ukládání, otevírání, nový dokument </a:t>
            </a:r>
            <a:endParaRPr lang="cs-CZ" sz="36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515510" y="1412776"/>
            <a:ext cx="7772400" cy="4536504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5000"/>
            </a:pPr>
            <a:endParaRPr lang="cs-CZ" sz="3600" dirty="0"/>
          </a:p>
          <a:p>
            <a:pPr marL="1257300" lvl="3" indent="0">
              <a:buNone/>
            </a:pPr>
            <a:endParaRPr lang="cs-CZ" sz="3000" dirty="0" smtClean="0"/>
          </a:p>
          <a:p>
            <a:pPr marL="0" indent="0" eaLnBrk="1" hangingPunct="1">
              <a:buNone/>
            </a:pPr>
            <a:endParaRPr lang="cs-CZ" sz="36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80871" y="155679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Pokud chci cokoli uložit do počítače, musím přemýšlet nad tím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1600" dirty="0" smtClean="0"/>
              <a:t>CO ukládám – jméno souboru (obrázku, dokumentu …)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1600" dirty="0" smtClean="0"/>
              <a:t>KAM ukládám – do jakého adresáře (složky)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87197"/>
            <a:ext cx="2904289" cy="24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87197"/>
            <a:ext cx="30670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Čárový popisek 1 6"/>
          <p:cNvSpPr/>
          <p:nvPr/>
        </p:nvSpPr>
        <p:spPr>
          <a:xfrm>
            <a:off x="827583" y="2518352"/>
            <a:ext cx="2904289" cy="534965"/>
          </a:xfrm>
          <a:prstGeom prst="borderCallout1">
            <a:avLst>
              <a:gd name="adj1" fmla="val 99164"/>
              <a:gd name="adj2" fmla="val 64546"/>
              <a:gd name="adj3" fmla="val 255812"/>
              <a:gd name="adj4" fmla="val 29379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V hlavní nabídce otevřu SOUBOR – ULOŽIT JAKO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8" name="Čárový popisek 1 7"/>
          <p:cNvSpPr/>
          <p:nvPr/>
        </p:nvSpPr>
        <p:spPr>
          <a:xfrm>
            <a:off x="4067943" y="2531805"/>
            <a:ext cx="4245775" cy="534965"/>
          </a:xfrm>
          <a:prstGeom prst="borderCallout1">
            <a:avLst>
              <a:gd name="adj1" fmla="val 50821"/>
              <a:gd name="adj2" fmla="val 22560"/>
              <a:gd name="adj3" fmla="val 414653"/>
              <a:gd name="adj4" fmla="val 16611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070C0"/>
                </a:solidFill>
              </a:rPr>
              <a:t>Zapíši název souboru, vyberu typ souboru (např. JPEG), podívám se kam ukládám a kliknu na tlačítko ULOŽIT 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4497294" y="3187197"/>
            <a:ext cx="1226833" cy="385819"/>
          </a:xfrm>
          <a:prstGeom prst="ellipse">
            <a:avLst/>
          </a:prstGeom>
          <a:noFill/>
          <a:ln w="19050">
            <a:solidFill>
              <a:srgbClr val="FB2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084168" y="4941169"/>
            <a:ext cx="506753" cy="312954"/>
          </a:xfrm>
          <a:prstGeom prst="ellipse">
            <a:avLst/>
          </a:prstGeom>
          <a:noFill/>
          <a:ln w="19050">
            <a:solidFill>
              <a:srgbClr val="FB2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>
            <a:stCxn id="16" idx="2"/>
          </p:cNvCxnSpPr>
          <p:nvPr/>
        </p:nvCxnSpPr>
        <p:spPr>
          <a:xfrm flipH="1">
            <a:off x="5292080" y="2688282"/>
            <a:ext cx="1004676" cy="2252887"/>
          </a:xfrm>
          <a:prstGeom prst="straightConnector1">
            <a:avLst/>
          </a:prstGeom>
          <a:ln>
            <a:solidFill>
              <a:srgbClr val="FB2E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/>
          <p:nvPr/>
        </p:nvSpPr>
        <p:spPr>
          <a:xfrm>
            <a:off x="6296756" y="2531805"/>
            <a:ext cx="838238" cy="312954"/>
          </a:xfrm>
          <a:prstGeom prst="ellipse">
            <a:avLst/>
          </a:prstGeom>
          <a:noFill/>
          <a:ln w="19050">
            <a:solidFill>
              <a:srgbClr val="FB2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6449156" y="3053317"/>
            <a:ext cx="1075172" cy="1894919"/>
          </a:xfrm>
          <a:prstGeom prst="straightConnector1">
            <a:avLst/>
          </a:prstGeom>
          <a:ln>
            <a:solidFill>
              <a:srgbClr val="FB2E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7380312" y="2761426"/>
            <a:ext cx="576064" cy="312954"/>
          </a:xfrm>
          <a:prstGeom prst="ellipse">
            <a:avLst/>
          </a:prstGeom>
          <a:noFill/>
          <a:ln w="19050">
            <a:solidFill>
              <a:srgbClr val="FB2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Čárový popisek 1 20"/>
          <p:cNvSpPr/>
          <p:nvPr/>
        </p:nvSpPr>
        <p:spPr>
          <a:xfrm>
            <a:off x="4067944" y="5254123"/>
            <a:ext cx="4245774" cy="534965"/>
          </a:xfrm>
          <a:prstGeom prst="borderCallout1">
            <a:avLst>
              <a:gd name="adj1" fmla="val 752"/>
              <a:gd name="adj2" fmla="val -282"/>
              <a:gd name="adj3" fmla="val -286321"/>
              <a:gd name="adj4" fmla="val -67143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070C0"/>
                </a:solidFill>
              </a:rPr>
              <a:t>SOUBOR – OTEVŘÍT – najdu cestu (např. DOKUMENTY – OBRÁZKY), mohu také vytvořit NOVÝ dokument (obrázek)</a:t>
            </a:r>
            <a:endParaRPr lang="cs-CZ" sz="1400" dirty="0">
              <a:solidFill>
                <a:srgbClr val="0070C0"/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680871" y="3814725"/>
            <a:ext cx="1082817" cy="342528"/>
          </a:xfrm>
          <a:prstGeom prst="ellipse">
            <a:avLst/>
          </a:prstGeom>
          <a:noFill/>
          <a:ln w="19050">
            <a:solidFill>
              <a:srgbClr val="FB2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815903" y="3380107"/>
            <a:ext cx="506753" cy="434618"/>
          </a:xfrm>
          <a:prstGeom prst="ellipse">
            <a:avLst/>
          </a:prstGeom>
          <a:noFill/>
          <a:ln w="19050">
            <a:solidFill>
              <a:srgbClr val="FB2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4788024" y="2531805"/>
            <a:ext cx="1008112" cy="289438"/>
          </a:xfrm>
          <a:prstGeom prst="ellipse">
            <a:avLst/>
          </a:prstGeom>
          <a:noFill/>
          <a:ln w="19050">
            <a:solidFill>
              <a:srgbClr val="FB2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/>
          <p:cNvCxnSpPr>
            <a:endCxn id="2" idx="0"/>
          </p:cNvCxnSpPr>
          <p:nvPr/>
        </p:nvCxnSpPr>
        <p:spPr>
          <a:xfrm flipH="1">
            <a:off x="5110711" y="3053317"/>
            <a:ext cx="253377" cy="133880"/>
          </a:xfrm>
          <a:prstGeom prst="straightConnector1">
            <a:avLst/>
          </a:prstGeom>
          <a:ln>
            <a:solidFill>
              <a:srgbClr val="FB2E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ál 29"/>
          <p:cNvSpPr/>
          <p:nvPr/>
        </p:nvSpPr>
        <p:spPr>
          <a:xfrm>
            <a:off x="5198144" y="2811429"/>
            <a:ext cx="364070" cy="241888"/>
          </a:xfrm>
          <a:prstGeom prst="ellipse">
            <a:avLst/>
          </a:prstGeom>
          <a:noFill/>
          <a:ln w="19050">
            <a:solidFill>
              <a:srgbClr val="FB2E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44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2" grpId="0" animBg="1"/>
      <p:bldP spid="10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2"/>
                </a:solidFill>
                <a:latin typeface="Arial Black" pitchFamily="34" charset="0"/>
              </a:rPr>
              <a:t>POUŽITÉ ZDROJE</a:t>
            </a:r>
            <a:endParaRPr lang="cs-CZ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1916832"/>
            <a:ext cx="7125112" cy="309634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400" dirty="0" smtClean="0"/>
              <a:t>KOVÁŘOVÁ</a:t>
            </a:r>
            <a:r>
              <a:rPr lang="cs-CZ" sz="2400" dirty="0"/>
              <a:t>, Libuše, et al. Informatika : pro základní školy 1. druhé. Kralice na Hané : </a:t>
            </a:r>
            <a:r>
              <a:rPr lang="cs-CZ" sz="2400" dirty="0" err="1"/>
              <a:t>Computer</a:t>
            </a:r>
            <a:r>
              <a:rPr lang="cs-CZ" sz="2400" dirty="0"/>
              <a:t> Media, 2009. 88 s. ISBN 978-80-7402-015-5.</a:t>
            </a:r>
          </a:p>
        </p:txBody>
      </p:sp>
    </p:spTree>
    <p:extLst>
      <p:ext uri="{BB962C8B-B14F-4D97-AF65-F5344CB8AC3E}">
        <p14:creationId xmlns:p14="http://schemas.microsoft.com/office/powerpoint/2010/main" val="9521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1041</TotalTime>
  <Words>228</Words>
  <Application>Microsoft Office PowerPoint</Application>
  <PresentationFormat>Předvádění na obrazovce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Horizont</vt:lpstr>
      <vt:lpstr> </vt:lpstr>
      <vt:lpstr>Obsah</vt:lpstr>
      <vt:lpstr>Základní popis programu</vt:lpstr>
      <vt:lpstr>Tužka, guma, plechovka</vt:lpstr>
      <vt:lpstr>Ukládání, otevírání, nový dokument 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tematického celku</dc:title>
  <dc:creator>koala</dc:creator>
  <cp:lastModifiedBy>Mirek</cp:lastModifiedBy>
  <cp:revision>170</cp:revision>
  <dcterms:created xsi:type="dcterms:W3CDTF">2011-04-17T19:50:20Z</dcterms:created>
  <dcterms:modified xsi:type="dcterms:W3CDTF">2011-12-07T18:21:26Z</dcterms:modified>
</cp:coreProperties>
</file>