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8"/>
  </p:notesMasterIdLst>
  <p:sldIdLst>
    <p:sldId id="319" r:id="rId2"/>
    <p:sldId id="320" r:id="rId3"/>
    <p:sldId id="321" r:id="rId4"/>
    <p:sldId id="355" r:id="rId5"/>
    <p:sldId id="356" r:id="rId6"/>
    <p:sldId id="32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E05"/>
    <a:srgbClr val="F5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9EA1-5EE4-4C56-BE10-767608F0AF9B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DACE-2EFD-421E-996F-BB00B8495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7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19400"/>
            <a:ext cx="77724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800" dirty="0">
                <a:solidFill>
                  <a:srgbClr val="FF3300"/>
                </a:solidFill>
                <a:latin typeface="Arial" charset="0"/>
              </a:rPr>
              <a:t/>
            </a:r>
            <a:br>
              <a:rPr lang="cs-CZ" sz="8800" dirty="0">
                <a:solidFill>
                  <a:srgbClr val="FF3300"/>
                </a:solidFill>
                <a:latin typeface="Arial" charset="0"/>
              </a:rPr>
            </a:br>
            <a:endParaRPr lang="cs-CZ" sz="8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9" name="Podnadpis 2"/>
          <p:cNvSpPr txBox="1">
            <a:spLocks/>
          </p:cNvSpPr>
          <p:nvPr/>
        </p:nvSpPr>
        <p:spPr bwMode="auto">
          <a:xfrm>
            <a:off x="722313" y="765175"/>
            <a:ext cx="747056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VY_III/2_INOVACE_35_Složky</a:t>
            </a: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, soubory a programy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35753" y="3068960"/>
            <a:ext cx="7235981" cy="1656184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defPPr>
              <a:defRPr sz="4400">
                <a:solidFill>
                  <a:schemeClr val="tx2">
                    <a:shade val="80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5300" b="1" strike="noStrike" kern="1200" baseline="0">
                <a:solidFill>
                  <a:schemeClr val="tx2">
                    <a:shade val="85000"/>
                    <a:satMod val="150000"/>
                  </a:schemeClr>
                </a:solidFill>
                <a:effectLst/>
                <a:latin typeface="+mj-lt"/>
                <a:ea typeface="+mj-lt"/>
                <a:cs typeface="+mj-lt"/>
              </a:defRPr>
            </a:lvl1pPr>
          </a:lstStyle>
          <a:p>
            <a:pPr>
              <a:defRPr/>
            </a:pPr>
            <a:r>
              <a:rPr lang="cs-CZ" sz="7200" dirty="0" smtClean="0">
                <a:latin typeface="Arial Black" pitchFamily="34" charset="0"/>
              </a:rPr>
              <a:t>Složky, soubory a programy</a:t>
            </a:r>
            <a:endParaRPr lang="cs-CZ" sz="7200" dirty="0">
              <a:latin typeface="Arial Black" pitchFamily="34" charset="0"/>
            </a:endParaRPr>
          </a:p>
        </p:txBody>
      </p:sp>
      <p:pic>
        <p:nvPicPr>
          <p:cNvPr id="130053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Podnadpis 2"/>
          <p:cNvSpPr txBox="1">
            <a:spLocks/>
          </p:cNvSpPr>
          <p:nvPr/>
        </p:nvSpPr>
        <p:spPr bwMode="auto">
          <a:xfrm>
            <a:off x="6443663" y="6100763"/>
            <a:ext cx="21605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Miroslav Kaňok</a:t>
            </a:r>
          </a:p>
        </p:txBody>
      </p:sp>
    </p:spTree>
    <p:extLst>
      <p:ext uri="{BB962C8B-B14F-4D97-AF65-F5344CB8AC3E}">
        <p14:creationId xmlns:p14="http://schemas.microsoft.com/office/powerpoint/2010/main" val="417183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Obsah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39750" y="167640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cs-CZ" sz="3600" dirty="0" smtClean="0"/>
              <a:t>Složky</a:t>
            </a:r>
          </a:p>
          <a:p>
            <a:pPr marL="609600" indent="-609600" eaLnBrk="1" hangingPunct="1"/>
            <a:r>
              <a:rPr lang="cs-CZ" sz="3600" dirty="0" smtClean="0"/>
              <a:t>Soubory</a:t>
            </a:r>
          </a:p>
          <a:p>
            <a:pPr marL="609600" indent="-609600" eaLnBrk="1" hangingPunct="1"/>
            <a:r>
              <a:rPr lang="cs-CZ" sz="3600" dirty="0" smtClean="0"/>
              <a:t>Programy</a:t>
            </a:r>
          </a:p>
          <a:p>
            <a:pPr marL="609600" indent="-609600" eaLnBrk="1" hangingPunct="1"/>
            <a:r>
              <a:rPr lang="cs-CZ" sz="3600" dirty="0" smtClean="0"/>
              <a:t>Použité zdroje</a:t>
            </a:r>
          </a:p>
          <a:p>
            <a:pPr marL="609600" indent="-609600" eaLnBrk="1" hangingPunct="1"/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49537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48632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0"/>
              </a:spcBef>
            </a:pPr>
            <a:r>
              <a:rPr lang="cs-CZ" sz="4400" dirty="0" smtClean="0">
                <a:solidFill>
                  <a:schemeClr val="accent2"/>
                </a:solidFill>
                <a:latin typeface="Arial Black" pitchFamily="34" charset="0"/>
              </a:rPr>
              <a:t>Složka (adresář)</a:t>
            </a:r>
            <a:endParaRPr lang="cs-CZ" sz="4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15510" y="1412776"/>
            <a:ext cx="7772400" cy="4536504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SzPct val="65000"/>
            </a:pPr>
            <a:r>
              <a:rPr lang="cs-CZ" sz="2400" dirty="0" smtClean="0"/>
              <a:t>Používá se ke třídění dat</a:t>
            </a:r>
          </a:p>
          <a:p>
            <a:pPr>
              <a:buClr>
                <a:schemeClr val="accent1"/>
              </a:buClr>
              <a:buSzPct val="65000"/>
            </a:pPr>
            <a:r>
              <a:rPr lang="cs-CZ" sz="2400" dirty="0" smtClean="0"/>
              <a:t>Může obsahovat další složky (adresáře)</a:t>
            </a:r>
          </a:p>
          <a:p>
            <a:pPr>
              <a:buClr>
                <a:schemeClr val="accent1"/>
              </a:buClr>
              <a:buSzPct val="65000"/>
            </a:pPr>
            <a:r>
              <a:rPr lang="cs-CZ" sz="2400" dirty="0" smtClean="0"/>
              <a:t>Stromová struktura:</a:t>
            </a:r>
            <a:endParaRPr lang="cs-CZ" sz="2400" dirty="0"/>
          </a:p>
          <a:p>
            <a:pPr marL="1257300" lvl="3" indent="0">
              <a:buNone/>
            </a:pPr>
            <a:endParaRPr lang="cs-CZ" sz="3000" dirty="0" smtClean="0"/>
          </a:p>
          <a:p>
            <a:pPr marL="0" indent="0" eaLnBrk="1" hangingPunct="1">
              <a:buNone/>
            </a:pPr>
            <a:endParaRPr lang="cs-CZ" sz="36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420888"/>
            <a:ext cx="609228" cy="609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3505045" y="3030116"/>
            <a:ext cx="3417" cy="20145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147" y="3227209"/>
            <a:ext cx="465212" cy="69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251" y="3227209"/>
            <a:ext cx="471354" cy="69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147" y="4077072"/>
            <a:ext cx="465212" cy="67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252" y="4069610"/>
            <a:ext cx="471354" cy="749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681" y="4934125"/>
            <a:ext cx="494925" cy="748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077072"/>
            <a:ext cx="463462" cy="741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746" y="4069610"/>
            <a:ext cx="526840" cy="749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443" y="4077072"/>
            <a:ext cx="527957" cy="74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519" y="5044683"/>
            <a:ext cx="566738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Přímá spojnice 19"/>
          <p:cNvCxnSpPr/>
          <p:nvPr/>
        </p:nvCxnSpPr>
        <p:spPr>
          <a:xfrm>
            <a:off x="3505045" y="3574680"/>
            <a:ext cx="372102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3508462" y="4447899"/>
            <a:ext cx="372102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>
            <a:stCxn id="1027" idx="3"/>
            <a:endCxn id="1028" idx="1"/>
          </p:cNvCxnSpPr>
          <p:nvPr/>
        </p:nvCxnSpPr>
        <p:spPr>
          <a:xfrm>
            <a:off x="4342359" y="3574682"/>
            <a:ext cx="5338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4342360" y="4447841"/>
            <a:ext cx="5338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5347606" y="4476647"/>
            <a:ext cx="5338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6259598" y="4447841"/>
            <a:ext cx="5338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7110551" y="4444110"/>
            <a:ext cx="5338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4609306" y="4476647"/>
            <a:ext cx="3417" cy="8871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7377497" y="4444110"/>
            <a:ext cx="3417" cy="8871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4612723" y="5350124"/>
            <a:ext cx="372102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7379205" y="5350125"/>
            <a:ext cx="372102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3501628" y="5012883"/>
            <a:ext cx="3417" cy="88712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3851321" y="2540836"/>
            <a:ext cx="918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Disk C:</a:t>
            </a:r>
            <a:endParaRPr lang="cs-CZ" dirty="0"/>
          </a:p>
        </p:txBody>
      </p:sp>
      <p:sp>
        <p:nvSpPr>
          <p:cNvPr id="17" name="Čárový popisek 1 16"/>
          <p:cNvSpPr/>
          <p:nvPr/>
        </p:nvSpPr>
        <p:spPr>
          <a:xfrm rot="10800000" flipV="1">
            <a:off x="827584" y="3227209"/>
            <a:ext cx="1872208" cy="849863"/>
          </a:xfrm>
          <a:prstGeom prst="borderCallout1">
            <a:avLst>
              <a:gd name="adj1" fmla="val -9469"/>
              <a:gd name="adj2" fmla="val 486"/>
              <a:gd name="adj3" fmla="val -49728"/>
              <a:gd name="adj4" fmla="val -27602"/>
            </a:avLst>
          </a:prstGeom>
          <a:solidFill>
            <a:schemeClr val="bg1">
              <a:lumMod val="85000"/>
              <a:lumOff val="1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Kořen stromové struktury – pevný disk v PC</a:t>
            </a:r>
            <a:endParaRPr lang="cs-CZ" dirty="0"/>
          </a:p>
        </p:txBody>
      </p:sp>
      <p:sp>
        <p:nvSpPr>
          <p:cNvPr id="47" name="Čárový popisek 1 46"/>
          <p:cNvSpPr/>
          <p:nvPr/>
        </p:nvSpPr>
        <p:spPr>
          <a:xfrm rot="10800000" flipV="1">
            <a:off x="827584" y="4219336"/>
            <a:ext cx="1872208" cy="424931"/>
          </a:xfrm>
          <a:prstGeom prst="borderCallout1">
            <a:avLst>
              <a:gd name="adj1" fmla="val -9469"/>
              <a:gd name="adj2" fmla="val 486"/>
              <a:gd name="adj3" fmla="val -147541"/>
              <a:gd name="adj4" fmla="val -41416"/>
            </a:avLst>
          </a:prstGeom>
          <a:solidFill>
            <a:schemeClr val="bg1">
              <a:lumMod val="85000"/>
              <a:lumOff val="1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Větve stromu</a:t>
            </a:r>
            <a:endParaRPr lang="cs-CZ" dirty="0"/>
          </a:p>
        </p:txBody>
      </p:sp>
      <p:sp>
        <p:nvSpPr>
          <p:cNvPr id="48" name="Čárový popisek 1 47"/>
          <p:cNvSpPr/>
          <p:nvPr/>
        </p:nvSpPr>
        <p:spPr>
          <a:xfrm rot="10800000" flipV="1">
            <a:off x="827584" y="4877260"/>
            <a:ext cx="1872208" cy="424931"/>
          </a:xfrm>
          <a:prstGeom prst="borderCallout1">
            <a:avLst>
              <a:gd name="adj1" fmla="val -9469"/>
              <a:gd name="adj2" fmla="val 486"/>
              <a:gd name="adj3" fmla="val -251875"/>
              <a:gd name="adj4" fmla="val -63123"/>
            </a:avLst>
          </a:prstGeom>
          <a:solidFill>
            <a:schemeClr val="bg1">
              <a:lumMod val="85000"/>
              <a:lumOff val="1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Složky (adresáře)</a:t>
            </a:r>
            <a:endParaRPr lang="cs-CZ" dirty="0"/>
          </a:p>
        </p:txBody>
      </p:sp>
      <p:sp>
        <p:nvSpPr>
          <p:cNvPr id="49" name="Čárový popisek 1 48"/>
          <p:cNvSpPr/>
          <p:nvPr/>
        </p:nvSpPr>
        <p:spPr>
          <a:xfrm rot="10800000" flipV="1">
            <a:off x="5989062" y="3014743"/>
            <a:ext cx="1872208" cy="424931"/>
          </a:xfrm>
          <a:prstGeom prst="borderCallout1">
            <a:avLst>
              <a:gd name="adj1" fmla="val 97038"/>
              <a:gd name="adj2" fmla="val 99154"/>
              <a:gd name="adj3" fmla="val 165459"/>
              <a:gd name="adj4" fmla="val 136680"/>
            </a:avLst>
          </a:prstGeom>
          <a:solidFill>
            <a:schemeClr val="bg1">
              <a:lumMod val="85000"/>
              <a:lumOff val="1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Soubory</a:t>
            </a:r>
            <a:endParaRPr lang="cs-CZ" dirty="0"/>
          </a:p>
        </p:txBody>
      </p:sp>
      <p:cxnSp>
        <p:nvCxnSpPr>
          <p:cNvPr id="19" name="Přímá spojnice 18"/>
          <p:cNvCxnSpPr>
            <a:endCxn id="1034" idx="0"/>
          </p:cNvCxnSpPr>
          <p:nvPr/>
        </p:nvCxnSpPr>
        <p:spPr>
          <a:xfrm>
            <a:off x="7861270" y="3418040"/>
            <a:ext cx="47152" cy="65903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>
            <a:stCxn id="49" idx="1"/>
          </p:cNvCxnSpPr>
          <p:nvPr/>
        </p:nvCxnSpPr>
        <p:spPr>
          <a:xfrm>
            <a:off x="6925166" y="3439674"/>
            <a:ext cx="673701" cy="165005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2700105" y="5300824"/>
            <a:ext cx="2152576" cy="28841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 flipV="1">
            <a:off x="2700417" y="4755273"/>
            <a:ext cx="1180147" cy="137837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hnutý roh 28"/>
          <p:cNvSpPr/>
          <p:nvPr/>
        </p:nvSpPr>
        <p:spPr>
          <a:xfrm>
            <a:off x="5508104" y="1438331"/>
            <a:ext cx="2880320" cy="1456742"/>
          </a:xfrm>
          <a:prstGeom prst="foldedCorne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 smtClean="0">
                <a:solidFill>
                  <a:srgbClr val="FF0000"/>
                </a:solidFill>
              </a:rPr>
              <a:t>Vytvoření složky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solidFill>
                  <a:srgbClr val="FF0000"/>
                </a:solidFill>
              </a:rPr>
              <a:t>kliknout </a:t>
            </a:r>
            <a:r>
              <a:rPr lang="cs-CZ" sz="1400" u="sng" dirty="0" smtClean="0">
                <a:solidFill>
                  <a:srgbClr val="FF0000"/>
                </a:solidFill>
              </a:rPr>
              <a:t>pravým</a:t>
            </a:r>
            <a:r>
              <a:rPr lang="cs-CZ" sz="1400" dirty="0" smtClean="0">
                <a:solidFill>
                  <a:srgbClr val="FF0000"/>
                </a:solidFill>
              </a:rPr>
              <a:t> tlačítkem myši na </a:t>
            </a:r>
            <a:r>
              <a:rPr lang="cs-CZ" sz="1400" u="sng" dirty="0" smtClean="0">
                <a:solidFill>
                  <a:srgbClr val="FF0000"/>
                </a:solidFill>
              </a:rPr>
              <a:t>volnou plochu </a:t>
            </a:r>
            <a:r>
              <a:rPr lang="cs-CZ" sz="1400" dirty="0" smtClean="0">
                <a:solidFill>
                  <a:srgbClr val="FF0000"/>
                </a:solidFill>
              </a:rPr>
              <a:t>Windows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solidFill>
                  <a:srgbClr val="FF0000"/>
                </a:solidFill>
              </a:rPr>
              <a:t>Vyber z nabídky příkaz NOVÝ – SLOŽKA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solidFill>
                  <a:srgbClr val="FF0000"/>
                </a:solidFill>
              </a:rPr>
              <a:t>Pojmenuj a je to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4943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500"/>
                            </p:stCondLst>
                            <p:childTnLst>
                              <p:par>
                                <p:cTn id="1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500"/>
                            </p:stCondLst>
                            <p:childTnLst>
                              <p:par>
                                <p:cTn id="1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  <p:bldP spid="16" grpId="0"/>
      <p:bldP spid="17" grpId="0" animBg="1"/>
      <p:bldP spid="47" grpId="0" animBg="1"/>
      <p:bldP spid="48" grpId="0" animBg="1"/>
      <p:bldP spid="49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48632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0"/>
              </a:spcBef>
            </a:pPr>
            <a:r>
              <a:rPr lang="cs-CZ" sz="4400" dirty="0" smtClean="0">
                <a:solidFill>
                  <a:schemeClr val="accent2"/>
                </a:solidFill>
                <a:latin typeface="Arial Black" pitchFamily="34" charset="0"/>
              </a:rPr>
              <a:t>Soubor</a:t>
            </a:r>
            <a:endParaRPr lang="cs-CZ" sz="4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15510" y="1412776"/>
            <a:ext cx="7772400" cy="4536504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SzPct val="65000"/>
            </a:pPr>
            <a:r>
              <a:rPr lang="cs-CZ" sz="2400" dirty="0" smtClean="0"/>
              <a:t>Je základní nosič informace</a:t>
            </a:r>
          </a:p>
          <a:p>
            <a:pPr>
              <a:buClr>
                <a:schemeClr val="accent1"/>
              </a:buClr>
              <a:buSzPct val="65000"/>
            </a:pPr>
            <a:r>
              <a:rPr lang="cs-CZ" sz="2400" dirty="0" smtClean="0"/>
              <a:t>Má </a:t>
            </a:r>
            <a:r>
              <a:rPr lang="cs-CZ" sz="2400" dirty="0" smtClean="0">
                <a:solidFill>
                  <a:srgbClr val="FF0000"/>
                </a:solidFill>
              </a:rPr>
              <a:t>jméno</a:t>
            </a:r>
            <a:r>
              <a:rPr lang="cs-CZ" sz="2400" dirty="0" smtClean="0"/>
              <a:t> (nesmí obsahovat speciální znaky např. / : * ? apod.), </a:t>
            </a:r>
            <a:r>
              <a:rPr lang="cs-CZ" sz="2400" dirty="0" smtClean="0">
                <a:solidFill>
                  <a:srgbClr val="FFC000"/>
                </a:solidFill>
              </a:rPr>
              <a:t>tečku</a:t>
            </a:r>
            <a:r>
              <a:rPr lang="cs-CZ" sz="2400" dirty="0" smtClean="0"/>
              <a:t> (odděluje název od přípony) a </a:t>
            </a:r>
            <a:r>
              <a:rPr lang="cs-CZ" sz="2400" dirty="0" smtClean="0">
                <a:solidFill>
                  <a:srgbClr val="FFFF00"/>
                </a:solidFill>
              </a:rPr>
              <a:t>příponu</a:t>
            </a:r>
            <a:r>
              <a:rPr lang="cs-CZ" sz="2400" dirty="0" smtClean="0"/>
              <a:t> (charakteristika typu souboru – text, obrázek apod.)</a:t>
            </a:r>
            <a:endParaRPr lang="cs-CZ" sz="2400" dirty="0"/>
          </a:p>
          <a:p>
            <a:pPr marL="1257300" lvl="3" indent="0">
              <a:buNone/>
            </a:pPr>
            <a:endParaRPr lang="cs-CZ" sz="3000" dirty="0" smtClean="0"/>
          </a:p>
          <a:p>
            <a:pPr marL="0" indent="0" eaLnBrk="1" hangingPunct="1">
              <a:buNone/>
            </a:pPr>
            <a:endParaRPr lang="cs-CZ" sz="3600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10" y="3314807"/>
            <a:ext cx="471354" cy="694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371577"/>
            <a:ext cx="566738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extovéPole 39"/>
          <p:cNvSpPr txBox="1"/>
          <p:nvPr/>
        </p:nvSpPr>
        <p:spPr>
          <a:xfrm>
            <a:off x="1567384" y="3548087"/>
            <a:ext cx="1210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spc="30" dirty="0">
                <a:solidFill>
                  <a:srgbClr val="FF0000"/>
                </a:solidFill>
              </a:rPr>
              <a:t>Dopis</a:t>
            </a:r>
            <a:r>
              <a:rPr lang="cs-CZ" sz="2400" spc="30" dirty="0">
                <a:solidFill>
                  <a:srgbClr val="FFC000"/>
                </a:solidFill>
              </a:rPr>
              <a:t>.</a:t>
            </a:r>
            <a:r>
              <a:rPr lang="cs-CZ" sz="2400" spc="30" dirty="0">
                <a:solidFill>
                  <a:srgbClr val="FFFF00"/>
                </a:solidFill>
              </a:rPr>
              <a:t>txt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3770586" y="354215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spc="30" dirty="0">
                <a:solidFill>
                  <a:srgbClr val="FF0000"/>
                </a:solidFill>
              </a:rPr>
              <a:t>KIF_6012</a:t>
            </a:r>
            <a:r>
              <a:rPr lang="cs-CZ" dirty="0" smtClean="0">
                <a:solidFill>
                  <a:srgbClr val="FFC000"/>
                </a:solidFill>
              </a:rPr>
              <a:t>.</a:t>
            </a:r>
            <a:r>
              <a:rPr lang="cs-CZ" sz="2400" spc="30" dirty="0">
                <a:solidFill>
                  <a:srgbClr val="FFFF00"/>
                </a:solidFill>
              </a:rPr>
              <a:t>jpg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5652120" y="3339113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Přípona nemusí být viditelná (viz. příklad)</a:t>
            </a:r>
            <a:endParaRPr lang="cs-CZ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827584" y="417495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/>
              <a:t>Příklady souborů:</a:t>
            </a:r>
            <a:endParaRPr lang="cs-CZ" sz="2400" u="sng" dirty="0"/>
          </a:p>
        </p:txBody>
      </p:sp>
      <p:pic>
        <p:nvPicPr>
          <p:cNvPr id="2050" name="Picture 2" descr="http://www.ekorektor.cz/images/doc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99" y="4636622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0.gstatic.com/images?q=tbn:ANd9GcSfKlFAj0_O8gmTVkPC60FfwY6D2dw8WuXR05aWBD1NVumIqkpo60hEKI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4" r="34348"/>
          <a:stretch/>
        </p:blipFill>
        <p:spPr bwMode="auto">
          <a:xfrm>
            <a:off x="3975062" y="4636622"/>
            <a:ext cx="408954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bosstimer.cz/image/ikona_xl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261" y="4636622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ovéPole 52"/>
          <p:cNvSpPr txBox="1"/>
          <p:nvPr/>
        </p:nvSpPr>
        <p:spPr>
          <a:xfrm>
            <a:off x="1482518" y="5157192"/>
            <a:ext cx="1210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pc="30" dirty="0"/>
              <a:t>d</a:t>
            </a:r>
            <a:r>
              <a:rPr lang="cs-CZ" spc="30" dirty="0" smtClean="0"/>
              <a:t>opis.doc</a:t>
            </a:r>
            <a:endParaRPr lang="cs-CZ" spc="30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3574333" y="5116173"/>
            <a:ext cx="1210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pc="30" dirty="0" smtClean="0"/>
              <a:t>video.avi</a:t>
            </a:r>
            <a:endParaRPr lang="cs-CZ" spc="30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5667180" y="5157192"/>
            <a:ext cx="1210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pc="30" dirty="0" smtClean="0"/>
              <a:t>tabulka.xls</a:t>
            </a:r>
            <a:endParaRPr lang="cs-CZ" spc="30" dirty="0"/>
          </a:p>
        </p:txBody>
      </p:sp>
      <p:sp>
        <p:nvSpPr>
          <p:cNvPr id="7" name="Vývojový diagram: alternativní postup 6"/>
          <p:cNvSpPr/>
          <p:nvPr/>
        </p:nvSpPr>
        <p:spPr>
          <a:xfrm>
            <a:off x="1123144" y="5456297"/>
            <a:ext cx="1929159" cy="504056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rgbClr val="0070C0"/>
                </a:solidFill>
              </a:rPr>
              <a:t>Dokument textového editoru Word</a:t>
            </a:r>
            <a:endParaRPr lang="cs-CZ" sz="1400" dirty="0">
              <a:solidFill>
                <a:srgbClr val="0070C0"/>
              </a:solidFill>
            </a:endParaRPr>
          </a:p>
        </p:txBody>
      </p:sp>
      <p:sp>
        <p:nvSpPr>
          <p:cNvPr id="58" name="Vývojový diagram: alternativní postup 57"/>
          <p:cNvSpPr/>
          <p:nvPr/>
        </p:nvSpPr>
        <p:spPr>
          <a:xfrm>
            <a:off x="3214959" y="5456297"/>
            <a:ext cx="1929159" cy="504056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rgbClr val="0070C0"/>
                </a:solidFill>
              </a:rPr>
              <a:t>Soubor digitálního videa</a:t>
            </a:r>
            <a:endParaRPr lang="cs-CZ" sz="1400" dirty="0">
              <a:solidFill>
                <a:srgbClr val="0070C0"/>
              </a:solidFill>
            </a:endParaRPr>
          </a:p>
        </p:txBody>
      </p:sp>
      <p:sp>
        <p:nvSpPr>
          <p:cNvPr id="59" name="Vývojový diagram: alternativní postup 58"/>
          <p:cNvSpPr/>
          <p:nvPr/>
        </p:nvSpPr>
        <p:spPr>
          <a:xfrm>
            <a:off x="5307806" y="5485505"/>
            <a:ext cx="1929159" cy="504056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rgbClr val="0070C0"/>
                </a:solidFill>
              </a:rPr>
              <a:t>Dokument tabulkového procesoru Excel</a:t>
            </a:r>
            <a:endParaRPr lang="cs-CZ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68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  <p:bldP spid="40" grpId="0"/>
      <p:bldP spid="45" grpId="0"/>
      <p:bldP spid="46" grpId="0"/>
      <p:bldP spid="50" grpId="0"/>
      <p:bldP spid="53" grpId="0"/>
      <p:bldP spid="55" grpId="0"/>
      <p:bldP spid="57" grpId="0"/>
      <p:bldP spid="7" grpId="0" animBg="1"/>
      <p:bldP spid="58" grpId="0" animBg="1"/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48632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0"/>
              </a:spcBef>
            </a:pPr>
            <a:r>
              <a:rPr lang="cs-CZ" sz="4400" dirty="0" smtClean="0">
                <a:solidFill>
                  <a:schemeClr val="accent2"/>
                </a:solidFill>
                <a:latin typeface="Arial Black" pitchFamily="34" charset="0"/>
              </a:rPr>
              <a:t>Programy</a:t>
            </a:r>
            <a:endParaRPr lang="cs-CZ" sz="4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15510" y="1412776"/>
            <a:ext cx="7772400" cy="4536504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SzPct val="65000"/>
            </a:pPr>
            <a:r>
              <a:rPr lang="cs-CZ" sz="2400" dirty="0" smtClean="0"/>
              <a:t>SW</a:t>
            </a:r>
          </a:p>
          <a:p>
            <a:pPr>
              <a:buClr>
                <a:schemeClr val="accent1"/>
              </a:buClr>
              <a:buSzPct val="65000"/>
            </a:pPr>
            <a:r>
              <a:rPr lang="cs-CZ" sz="2400" dirty="0" smtClean="0"/>
              <a:t>Umožňují například kreslení, spouštění videa, psaní textů …</a:t>
            </a:r>
          </a:p>
          <a:p>
            <a:pPr>
              <a:buClr>
                <a:schemeClr val="accent1"/>
              </a:buClr>
              <a:buSzPct val="65000"/>
            </a:pPr>
            <a:r>
              <a:rPr lang="cs-CZ" sz="2400" dirty="0" smtClean="0"/>
              <a:t>Najdeme je po instalaci na pracovní ploše či v nabídce START – PROGRAMY</a:t>
            </a:r>
          </a:p>
          <a:p>
            <a:pPr>
              <a:buClr>
                <a:schemeClr val="accent1"/>
              </a:buClr>
              <a:buSzPct val="65000"/>
            </a:pPr>
            <a:r>
              <a:rPr lang="cs-CZ" sz="2400" dirty="0" smtClean="0"/>
              <a:t>Spustíme si např. program KALKULAČKA, klikej levým tlačítkem myši</a:t>
            </a:r>
          </a:p>
          <a:p>
            <a:pPr>
              <a:buClr>
                <a:schemeClr val="accent1"/>
              </a:buClr>
              <a:buSzPct val="65000"/>
            </a:pPr>
            <a:endParaRPr lang="cs-CZ" sz="2400" dirty="0" smtClean="0"/>
          </a:p>
          <a:p>
            <a:pPr marL="0" indent="0">
              <a:buClr>
                <a:schemeClr val="accent1"/>
              </a:buClr>
              <a:buSzPct val="65000"/>
              <a:buNone/>
            </a:pPr>
            <a:endParaRPr lang="cs-CZ" sz="2400" dirty="0"/>
          </a:p>
          <a:p>
            <a:pPr marL="1257300" lvl="3" indent="0">
              <a:buNone/>
            </a:pPr>
            <a:endParaRPr lang="cs-CZ" sz="3000" dirty="0" smtClean="0"/>
          </a:p>
          <a:p>
            <a:pPr marL="0" indent="0" eaLnBrk="1" hangingPunct="1">
              <a:buNone/>
            </a:pPr>
            <a:endParaRPr lang="cs-CZ" sz="3600" dirty="0" smtClean="0"/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971599" y="4198919"/>
            <a:ext cx="864095" cy="504056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START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20" name="Vývojový diagram: alternativní postup 19"/>
          <p:cNvSpPr/>
          <p:nvPr/>
        </p:nvSpPr>
        <p:spPr>
          <a:xfrm>
            <a:off x="2376774" y="4198919"/>
            <a:ext cx="1368152" cy="504056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PROGRAMY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4247913" y="4198919"/>
            <a:ext cx="1721653" cy="504056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PŘÍSLUŠENSTVÍ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2" name="Šipka doprava 1"/>
          <p:cNvSpPr/>
          <p:nvPr/>
        </p:nvSpPr>
        <p:spPr>
          <a:xfrm>
            <a:off x="1842235" y="4342935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prava 22"/>
          <p:cNvSpPr/>
          <p:nvPr/>
        </p:nvSpPr>
        <p:spPr>
          <a:xfrm>
            <a:off x="3758641" y="4342935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doprava 23"/>
          <p:cNvSpPr/>
          <p:nvPr/>
        </p:nvSpPr>
        <p:spPr>
          <a:xfrm>
            <a:off x="5974324" y="435940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6473622" y="4215392"/>
            <a:ext cx="1512168" cy="504056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KALKULAČKA</a:t>
            </a:r>
            <a:endParaRPr lang="cs-CZ" dirty="0">
              <a:solidFill>
                <a:srgbClr val="0070C0"/>
              </a:solidFill>
            </a:endParaRPr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57" t="41749" r="23756" b="27577"/>
          <a:stretch/>
        </p:blipFill>
        <p:spPr bwMode="auto">
          <a:xfrm>
            <a:off x="4761627" y="4849751"/>
            <a:ext cx="694223" cy="103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Šipka doprava 26"/>
          <p:cNvSpPr/>
          <p:nvPr/>
        </p:nvSpPr>
        <p:spPr>
          <a:xfrm rot="8288076">
            <a:off x="5483690" y="4907317"/>
            <a:ext cx="1143862" cy="390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58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  <p:bldP spid="19" grpId="0" animBg="1"/>
      <p:bldP spid="20" grpId="0" animBg="1"/>
      <p:bldP spid="21" grpId="0" animBg="1"/>
      <p:bldP spid="2" grpId="0" animBg="1"/>
      <p:bldP spid="23" grpId="0" animBg="1"/>
      <p:bldP spid="24" grpId="0" animBg="1"/>
      <p:bldP spid="25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2"/>
                </a:solidFill>
                <a:latin typeface="Arial Black" pitchFamily="34" charset="0"/>
              </a:rPr>
              <a:t>POUŽITÉ ZDROJE</a:t>
            </a:r>
            <a:endParaRPr lang="cs-CZ" dirty="0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916832"/>
            <a:ext cx="7125112" cy="309634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400" dirty="0" smtClean="0"/>
              <a:t>KOVÁŘOVÁ</a:t>
            </a:r>
            <a:r>
              <a:rPr lang="cs-CZ" sz="2400" dirty="0"/>
              <a:t>, Libuše, et al. Informatika : pro základní školy 1. druhé. Kralice na Hané : </a:t>
            </a:r>
            <a:r>
              <a:rPr lang="cs-CZ" sz="2400" dirty="0" err="1"/>
              <a:t>Computer</a:t>
            </a:r>
            <a:r>
              <a:rPr lang="cs-CZ" sz="2400" dirty="0"/>
              <a:t> Media, 2009. 88 s. ISBN 978-80-7402-015-5.</a:t>
            </a:r>
          </a:p>
        </p:txBody>
      </p:sp>
    </p:spTree>
    <p:extLst>
      <p:ext uri="{BB962C8B-B14F-4D97-AF65-F5344CB8AC3E}">
        <p14:creationId xmlns:p14="http://schemas.microsoft.com/office/powerpoint/2010/main" val="181472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961</TotalTime>
  <Words>192</Words>
  <Application>Microsoft Office PowerPoint</Application>
  <PresentationFormat>Předvádění na obrazovce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Horizont</vt:lpstr>
      <vt:lpstr> </vt:lpstr>
      <vt:lpstr>Obsah</vt:lpstr>
      <vt:lpstr>Složka (adresář)</vt:lpstr>
      <vt:lpstr>Soubor</vt:lpstr>
      <vt:lpstr>Programy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Mirek</cp:lastModifiedBy>
  <cp:revision>152</cp:revision>
  <dcterms:created xsi:type="dcterms:W3CDTF">2011-04-17T19:50:20Z</dcterms:created>
  <dcterms:modified xsi:type="dcterms:W3CDTF">2011-12-07T18:21:08Z</dcterms:modified>
</cp:coreProperties>
</file>