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0" r:id="rId1"/>
  </p:sldMasterIdLst>
  <p:notesMasterIdLst>
    <p:notesMasterId r:id="rId7"/>
  </p:notesMasterIdLst>
  <p:sldIdLst>
    <p:sldId id="314" r:id="rId2"/>
    <p:sldId id="315" r:id="rId3"/>
    <p:sldId id="318" r:id="rId4"/>
    <p:sldId id="317" r:id="rId5"/>
    <p:sldId id="316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2E05"/>
    <a:srgbClr val="F50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E9EA1-5EE4-4C56-BE10-767608F0AF9B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3DACE-2EFD-421E-996F-BB00B84958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974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531016C-1B0C-412E-B338-534DF59D564C}" type="datetimeFigureOut">
              <a:rPr lang="cs-CZ" smtClean="0"/>
              <a:t>7.12.2011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C96E69D-5E7F-4240-8910-3968D42A08AE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819400"/>
            <a:ext cx="77724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8800" dirty="0">
                <a:solidFill>
                  <a:srgbClr val="FF3300"/>
                </a:solidFill>
                <a:latin typeface="Arial" charset="0"/>
              </a:rPr>
              <a:t/>
            </a:r>
            <a:br>
              <a:rPr lang="cs-CZ" sz="8800" dirty="0">
                <a:solidFill>
                  <a:srgbClr val="FF3300"/>
                </a:solidFill>
                <a:latin typeface="Arial" charset="0"/>
              </a:rPr>
            </a:br>
            <a:endParaRPr lang="cs-CZ" sz="880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4099" name="Podnadpis 2"/>
          <p:cNvSpPr txBox="1">
            <a:spLocks/>
          </p:cNvSpPr>
          <p:nvPr/>
        </p:nvSpPr>
        <p:spPr bwMode="auto">
          <a:xfrm>
            <a:off x="722313" y="765175"/>
            <a:ext cx="747056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cs-CZ" sz="180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VY_III/2_INOVACE_34_Práce </a:t>
            </a:r>
            <a:r>
              <a:rPr lang="cs-CZ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s oknem ve Windows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935753" y="3068960"/>
            <a:ext cx="7235981" cy="1656184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defPPr>
              <a:defRPr sz="4400">
                <a:solidFill>
                  <a:schemeClr val="tx2">
                    <a:shade val="80000"/>
                    <a:satMod val="150000"/>
                  </a:schemeClr>
                </a:solidFill>
                <a:latin typeface="+mj-lt"/>
                <a:ea typeface="+mj-ea"/>
                <a:cs typeface="+mj-cs"/>
              </a:defRPr>
            </a:defPPr>
            <a:lvl1pPr algn="ctr" eaLnBrk="1" hangingPunct="1">
              <a:buNone/>
              <a:defRPr lang="en-US" sz="5300" b="1" strike="noStrike" kern="1200" baseline="0">
                <a:solidFill>
                  <a:schemeClr val="tx2">
                    <a:shade val="85000"/>
                    <a:satMod val="150000"/>
                  </a:schemeClr>
                </a:solidFill>
                <a:effectLst/>
                <a:latin typeface="+mj-lt"/>
                <a:ea typeface="+mj-lt"/>
                <a:cs typeface="+mj-lt"/>
              </a:defRPr>
            </a:lvl1pPr>
          </a:lstStyle>
          <a:p>
            <a:pPr>
              <a:defRPr/>
            </a:pPr>
            <a:r>
              <a:rPr lang="cs-CZ" sz="7200" dirty="0" smtClean="0">
                <a:latin typeface="Arial Black" pitchFamily="34" charset="0"/>
              </a:rPr>
              <a:t>Práce s oknem ve Windows</a:t>
            </a:r>
            <a:endParaRPr lang="cs-CZ" sz="7200" dirty="0">
              <a:latin typeface="Arial Black" pitchFamily="34" charset="0"/>
            </a:endParaRPr>
          </a:p>
        </p:txBody>
      </p:sp>
      <p:pic>
        <p:nvPicPr>
          <p:cNvPr id="130053" name="Picture 2" descr="http://7zs.wz.cz/opvk%20velke%20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5757863"/>
            <a:ext cx="3290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Podnadpis 2"/>
          <p:cNvSpPr txBox="1">
            <a:spLocks/>
          </p:cNvSpPr>
          <p:nvPr/>
        </p:nvSpPr>
        <p:spPr bwMode="auto">
          <a:xfrm>
            <a:off x="6443663" y="6100763"/>
            <a:ext cx="2160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cs-CZ" sz="180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Miroslav Kaňok</a:t>
            </a:r>
          </a:p>
        </p:txBody>
      </p:sp>
    </p:spTree>
    <p:extLst>
      <p:ext uri="{BB962C8B-B14F-4D97-AF65-F5344CB8AC3E}">
        <p14:creationId xmlns:p14="http://schemas.microsoft.com/office/powerpoint/2010/main" val="162820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024688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</a:pPr>
            <a:r>
              <a:rPr lang="cs-CZ" sz="5400" dirty="0" smtClean="0">
                <a:solidFill>
                  <a:schemeClr val="accent2"/>
                </a:solidFill>
                <a:latin typeface="Arial Black" pitchFamily="34" charset="0"/>
              </a:rPr>
              <a:t>Obsah</a:t>
            </a:r>
            <a:endParaRPr lang="cs-CZ" sz="54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52227" name="Rectangle 1027"/>
          <p:cNvSpPr>
            <a:spLocks noGrp="1" noChangeArrowheads="1"/>
          </p:cNvSpPr>
          <p:nvPr>
            <p:ph sz="quarter" idx="13"/>
          </p:nvPr>
        </p:nvSpPr>
        <p:spPr>
          <a:xfrm>
            <a:off x="539750" y="1676400"/>
            <a:ext cx="7772400" cy="4114800"/>
          </a:xfrm>
        </p:spPr>
        <p:txBody>
          <a:bodyPr>
            <a:normAutofit/>
          </a:bodyPr>
          <a:lstStyle/>
          <a:p>
            <a:pPr marL="609600" indent="-609600" eaLnBrk="1" hangingPunct="1"/>
            <a:r>
              <a:rPr lang="cs-CZ" sz="3600" dirty="0" smtClean="0"/>
              <a:t>Práce s oknem</a:t>
            </a:r>
          </a:p>
          <a:p>
            <a:pPr marL="609600" indent="-609600" eaLnBrk="1" hangingPunct="1"/>
            <a:r>
              <a:rPr lang="cs-CZ" sz="3600" dirty="0" smtClean="0"/>
              <a:t>Více oken</a:t>
            </a:r>
          </a:p>
          <a:p>
            <a:pPr marL="609600" indent="-609600" eaLnBrk="1" hangingPunct="1"/>
            <a:r>
              <a:rPr lang="cs-CZ" sz="3600" dirty="0" smtClean="0"/>
              <a:t>Použité zdroje</a:t>
            </a:r>
          </a:p>
          <a:p>
            <a:pPr marL="609600" indent="-609600" eaLnBrk="1" hangingPunct="1"/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137065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642698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0"/>
              </a:spcBef>
            </a:pPr>
            <a:r>
              <a:rPr lang="cs-CZ" sz="4400" dirty="0">
                <a:solidFill>
                  <a:schemeClr val="accent2"/>
                </a:solidFill>
                <a:latin typeface="Arial Black" pitchFamily="34" charset="0"/>
              </a:rPr>
              <a:t>Práce s </a:t>
            </a:r>
            <a:r>
              <a:rPr lang="cs-CZ" sz="4400" dirty="0" smtClean="0">
                <a:solidFill>
                  <a:schemeClr val="accent2"/>
                </a:solidFill>
                <a:latin typeface="Arial Black" pitchFamily="34" charset="0"/>
              </a:rPr>
              <a:t>oknem</a:t>
            </a:r>
            <a:endParaRPr lang="cs-CZ" sz="44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52227" name="Rectangle 1027"/>
          <p:cNvSpPr>
            <a:spLocks noGrp="1" noChangeArrowheads="1"/>
          </p:cNvSpPr>
          <p:nvPr>
            <p:ph sz="quarter" idx="13"/>
          </p:nvPr>
        </p:nvSpPr>
        <p:spPr>
          <a:xfrm>
            <a:off x="515510" y="1412776"/>
            <a:ext cx="7772400" cy="4536504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SzPct val="65000"/>
            </a:pPr>
            <a:endParaRPr lang="cs-CZ" sz="3600" dirty="0"/>
          </a:p>
          <a:p>
            <a:pPr marL="1257300" lvl="3" indent="0">
              <a:buNone/>
            </a:pPr>
            <a:endParaRPr lang="cs-CZ" sz="3000" dirty="0" smtClean="0"/>
          </a:p>
          <a:p>
            <a:pPr marL="0" indent="0" eaLnBrk="1" hangingPunct="1">
              <a:buNone/>
            </a:pPr>
            <a:endParaRPr lang="cs-CZ" sz="36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7" t="18811" r="34893" b="50271"/>
          <a:stretch/>
        </p:blipFill>
        <p:spPr bwMode="auto">
          <a:xfrm>
            <a:off x="5121185" y="2241097"/>
            <a:ext cx="2880320" cy="163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83568" y="137212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1. Posun okna na ploše – drží se levé tlačítko myši na titulní liště okna</a:t>
            </a:r>
            <a:endParaRPr lang="cs-CZ" dirty="0"/>
          </a:p>
        </p:txBody>
      </p:sp>
      <p:pic>
        <p:nvPicPr>
          <p:cNvPr id="3074" name="Picture 2" descr="http://nd05.jxs.cz/311/863/27202f2607_79718409_o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561345" y="2284691"/>
            <a:ext cx="234274" cy="34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7" t="18811" r="34893" b="50271"/>
          <a:stretch/>
        </p:blipFill>
        <p:spPr bwMode="auto">
          <a:xfrm>
            <a:off x="1691680" y="2241097"/>
            <a:ext cx="2880320" cy="163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ahnutá šipka nahoru 3"/>
          <p:cNvSpPr/>
          <p:nvPr/>
        </p:nvSpPr>
        <p:spPr>
          <a:xfrm rot="10800000">
            <a:off x="3347864" y="1852643"/>
            <a:ext cx="3330618" cy="432048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7" name="Picture 2" descr="http://nd05.jxs.cz/311/863/27202f2607_79718409_o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230727" y="2267025"/>
            <a:ext cx="234274" cy="34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683568" y="393305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</a:t>
            </a:r>
            <a:r>
              <a:rPr lang="cs-CZ" dirty="0" smtClean="0"/>
              <a:t>. Minimalizace okna – okno se odsune do pozadí (levým kliknutí myši) na </a:t>
            </a:r>
            <a:endParaRPr lang="cs-CZ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99" t="22772" r="28563" b="74727"/>
          <a:stretch/>
        </p:blipFill>
        <p:spPr bwMode="auto">
          <a:xfrm>
            <a:off x="7020272" y="4010537"/>
            <a:ext cx="288031" cy="21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765624" y="5306499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3. Maximalizace okna – okno se zobrazí na největší velikost (levým kliknutí myši) na </a:t>
            </a:r>
            <a:endParaRPr lang="cs-CZ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95" t="22772" r="25808" b="74727"/>
          <a:stretch/>
        </p:blipFill>
        <p:spPr bwMode="auto">
          <a:xfrm>
            <a:off x="7861105" y="5383980"/>
            <a:ext cx="321343" cy="21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06"/>
          <a:stretch/>
        </p:blipFill>
        <p:spPr bwMode="auto">
          <a:xfrm>
            <a:off x="929799" y="4368367"/>
            <a:ext cx="708847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Čárový popisek 1 23"/>
          <p:cNvSpPr/>
          <p:nvPr/>
        </p:nvSpPr>
        <p:spPr>
          <a:xfrm>
            <a:off x="3635896" y="4695442"/>
            <a:ext cx="4365609" cy="576064"/>
          </a:xfrm>
          <a:prstGeom prst="borderCallout1">
            <a:avLst>
              <a:gd name="adj1" fmla="val 2845"/>
              <a:gd name="adj2" fmla="val -1851"/>
              <a:gd name="adj3" fmla="val -13944"/>
              <a:gd name="adj4" fmla="val -14391"/>
            </a:avLst>
          </a:prstGeom>
          <a:solidFill>
            <a:srgbClr val="FFC000"/>
          </a:solidFill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Obnovení z minimalizovaného stavu z hlavního panelu – klikni levým tlačítkem myši</a:t>
            </a:r>
            <a:endParaRPr lang="cs-CZ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1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8" grpId="0"/>
      <p:bldP spid="21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486326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0"/>
              </a:spcBef>
            </a:pPr>
            <a:r>
              <a:rPr lang="cs-CZ" sz="4400" dirty="0">
                <a:solidFill>
                  <a:schemeClr val="accent2"/>
                </a:solidFill>
                <a:latin typeface="Arial Black" pitchFamily="34" charset="0"/>
              </a:rPr>
              <a:t>Více oken najednou</a:t>
            </a:r>
          </a:p>
        </p:txBody>
      </p:sp>
      <p:sp>
        <p:nvSpPr>
          <p:cNvPr id="52227" name="Rectangle 1027"/>
          <p:cNvSpPr>
            <a:spLocks noGrp="1" noChangeArrowheads="1"/>
          </p:cNvSpPr>
          <p:nvPr>
            <p:ph sz="quarter" idx="13"/>
          </p:nvPr>
        </p:nvSpPr>
        <p:spPr>
          <a:xfrm>
            <a:off x="515510" y="1412776"/>
            <a:ext cx="7772400" cy="4536504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SzPct val="65000"/>
            </a:pPr>
            <a:endParaRPr lang="cs-CZ" sz="3600" dirty="0"/>
          </a:p>
          <a:p>
            <a:pPr marL="1257300" lvl="3" indent="0">
              <a:buNone/>
            </a:pPr>
            <a:endParaRPr lang="cs-CZ" sz="3000" dirty="0" smtClean="0"/>
          </a:p>
          <a:p>
            <a:pPr marL="0" indent="0" eaLnBrk="1" hangingPunct="1">
              <a:buNone/>
            </a:pPr>
            <a:endParaRPr lang="cs-CZ" sz="3600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609252" y="1244429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Pokud otevřeno více oken, můžeme měnit jejich velikost, můžeme je minimalizovat a taky třeba některá uzavřít.</a:t>
            </a:r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3796"/>
            <a:ext cx="4817928" cy="385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0" t="22607" r="23302" b="74930"/>
          <a:stretch/>
        </p:blipFill>
        <p:spPr bwMode="auto">
          <a:xfrm>
            <a:off x="2944694" y="1567594"/>
            <a:ext cx="311183" cy="21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328938" y="2420888"/>
            <a:ext cx="185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>Internet </a:t>
            </a:r>
            <a:r>
              <a:rPr lang="cs-CZ" dirty="0" err="1" smtClean="0">
                <a:solidFill>
                  <a:srgbClr val="00B0F0"/>
                </a:solidFill>
              </a:rPr>
              <a:t>explorer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788024" y="2396061"/>
            <a:ext cx="185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>Poznámkový blok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2534801" y="3726301"/>
            <a:ext cx="185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>PowerPoint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782019" y="372630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>Kalkulačka</a:t>
            </a:r>
            <a:endParaRPr lang="cs-CZ" dirty="0">
              <a:solidFill>
                <a:srgbClr val="00B0F0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6564028" y="3248980"/>
            <a:ext cx="233612" cy="324036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>
            <a:off x="6564028" y="2708518"/>
            <a:ext cx="312228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>
            <a:off x="6019793" y="3256378"/>
            <a:ext cx="0" cy="316638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Čárový popisek 1 37"/>
          <p:cNvSpPr/>
          <p:nvPr/>
        </p:nvSpPr>
        <p:spPr>
          <a:xfrm>
            <a:off x="7164288" y="2418261"/>
            <a:ext cx="1185857" cy="1044116"/>
          </a:xfrm>
          <a:prstGeom prst="borderCallout1">
            <a:avLst>
              <a:gd name="adj1" fmla="val 2845"/>
              <a:gd name="adj2" fmla="val -1851"/>
              <a:gd name="adj3" fmla="val 23210"/>
              <a:gd name="adj4" fmla="val -19843"/>
            </a:avLst>
          </a:prstGeom>
          <a:solidFill>
            <a:srgbClr val="FFC000"/>
          </a:solidFill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Změna velikosti okna ve všech směrech</a:t>
            </a:r>
            <a:endParaRPr lang="cs-CZ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1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8" grpId="0"/>
      <p:bldP spid="29" grpId="0"/>
      <p:bldP spid="30" grpId="0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accent2"/>
                </a:solidFill>
                <a:latin typeface="Arial Black" pitchFamily="34" charset="0"/>
              </a:rPr>
              <a:t>POUŽITÉ ZDROJE</a:t>
            </a:r>
            <a:endParaRPr lang="cs-CZ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819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71600" y="1916832"/>
            <a:ext cx="7125112" cy="3096344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2400" dirty="0" smtClean="0"/>
              <a:t>KOVÁŘOVÁ</a:t>
            </a:r>
            <a:r>
              <a:rPr lang="cs-CZ" sz="2400" dirty="0"/>
              <a:t>, Libuše, et al. Informatika : pro základní školy 1. druhé. Kralice na Hané : </a:t>
            </a:r>
            <a:r>
              <a:rPr lang="cs-CZ" sz="2400" dirty="0" err="1"/>
              <a:t>Computer</a:t>
            </a:r>
            <a:r>
              <a:rPr lang="cs-CZ" sz="2400" dirty="0"/>
              <a:t> Media, 2009. 88 s. ISBN 978-80-7402-015-5.</a:t>
            </a:r>
          </a:p>
        </p:txBody>
      </p:sp>
    </p:spTree>
    <p:extLst>
      <p:ext uri="{BB962C8B-B14F-4D97-AF65-F5344CB8AC3E}">
        <p14:creationId xmlns:p14="http://schemas.microsoft.com/office/powerpoint/2010/main" val="245393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956</TotalTime>
  <Words>127</Words>
  <Application>Microsoft Office PowerPoint</Application>
  <PresentationFormat>Předvádění na obrazovce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Horizont</vt:lpstr>
      <vt:lpstr> </vt:lpstr>
      <vt:lpstr>Obsah</vt:lpstr>
      <vt:lpstr>Práce s oknem</vt:lpstr>
      <vt:lpstr>Více oken najednou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tematického celku</dc:title>
  <dc:creator>koala</dc:creator>
  <cp:lastModifiedBy>Mirek</cp:lastModifiedBy>
  <cp:revision>149</cp:revision>
  <dcterms:created xsi:type="dcterms:W3CDTF">2011-04-17T19:50:20Z</dcterms:created>
  <dcterms:modified xsi:type="dcterms:W3CDTF">2011-12-07T18:20:46Z</dcterms:modified>
</cp:coreProperties>
</file>