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7"/>
  </p:notesMasterIdLst>
  <p:sldIdLst>
    <p:sldId id="304" r:id="rId2"/>
    <p:sldId id="305" r:id="rId3"/>
    <p:sldId id="306" r:id="rId4"/>
    <p:sldId id="308" r:id="rId5"/>
    <p:sldId id="307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E05"/>
    <a:srgbClr val="F5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9EA1-5EE4-4C56-BE10-767608F0AF9B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DACE-2EFD-421E-996F-BB00B8495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7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DACE-2EFD-421E-996F-BB00B849589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202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8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cs-CZ" sz="8800" dirty="0">
                <a:solidFill>
                  <a:srgbClr val="FF3300"/>
                </a:solidFill>
                <a:latin typeface="Arial" charset="0"/>
              </a:rPr>
            </a:br>
            <a:endParaRPr lang="cs-CZ" sz="8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9" name="Podnadpis 2"/>
          <p:cNvSpPr txBox="1">
            <a:spLocks/>
          </p:cNvSpPr>
          <p:nvPr/>
        </p:nvSpPr>
        <p:spPr bwMode="auto">
          <a:xfrm>
            <a:off x="722312" y="765175"/>
            <a:ext cx="6946031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VY_III/2_INOVACE_32_Hlavní </a:t>
            </a: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panel a nabídka Start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71599" y="3068960"/>
            <a:ext cx="7235981" cy="1656184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defPPr>
              <a:defRPr sz="4400">
                <a:solidFill>
                  <a:schemeClr val="tx2">
                    <a:shade val="80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5300" b="1" strike="noStrike" kern="1200" baseline="0">
                <a:solidFill>
                  <a:schemeClr val="tx2">
                    <a:shade val="85000"/>
                    <a:satMod val="150000"/>
                  </a:schemeClr>
                </a:solidFill>
                <a:effectLst/>
                <a:latin typeface="+mj-lt"/>
                <a:ea typeface="+mj-lt"/>
                <a:cs typeface="+mj-lt"/>
              </a:defRPr>
            </a:lvl1pPr>
          </a:lstStyle>
          <a:p>
            <a:pPr>
              <a:defRPr/>
            </a:pPr>
            <a:r>
              <a:rPr lang="cs-CZ" sz="7200" dirty="0" smtClean="0">
                <a:latin typeface="Arial Black" pitchFamily="34" charset="0"/>
              </a:rPr>
              <a:t>Hlavní panel a nabídka Start</a:t>
            </a:r>
            <a:endParaRPr lang="cs-CZ" sz="7200" dirty="0">
              <a:latin typeface="Arial Black" pitchFamily="34" charset="0"/>
            </a:endParaRPr>
          </a:p>
        </p:txBody>
      </p:sp>
      <p:pic>
        <p:nvPicPr>
          <p:cNvPr id="130053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Podnadpis 2"/>
          <p:cNvSpPr txBox="1">
            <a:spLocks/>
          </p:cNvSpPr>
          <p:nvPr/>
        </p:nvSpPr>
        <p:spPr bwMode="auto">
          <a:xfrm>
            <a:off x="6443663" y="6100763"/>
            <a:ext cx="21605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Miroslav Kaňok</a:t>
            </a:r>
          </a:p>
        </p:txBody>
      </p:sp>
    </p:spTree>
    <p:extLst>
      <p:ext uri="{BB962C8B-B14F-4D97-AF65-F5344CB8AC3E}">
        <p14:creationId xmlns:p14="http://schemas.microsoft.com/office/powerpoint/2010/main" val="248692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Obsah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cs-CZ" sz="3600" dirty="0" smtClean="0"/>
              <a:t>Hlavní panel</a:t>
            </a:r>
          </a:p>
          <a:p>
            <a:pPr marL="609600" indent="-609600" eaLnBrk="1" hangingPunct="1"/>
            <a:r>
              <a:rPr lang="cs-CZ" sz="3600" dirty="0" smtClean="0"/>
              <a:t>Nabídka Start ve Windows</a:t>
            </a:r>
          </a:p>
          <a:p>
            <a:pPr marL="609600" indent="-609600" eaLnBrk="1" hangingPunct="1"/>
            <a:r>
              <a:rPr lang="cs-CZ" sz="3600" dirty="0" smtClean="0"/>
              <a:t>Použité zdroje</a:t>
            </a:r>
          </a:p>
          <a:p>
            <a:pPr marL="609600" indent="-609600" eaLnBrk="1" hangingPunct="1"/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05120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0"/>
              </a:spcBef>
            </a:pPr>
            <a:r>
              <a:rPr lang="cs-CZ" sz="4400" dirty="0" smtClean="0">
                <a:solidFill>
                  <a:schemeClr val="accent2"/>
                </a:solidFill>
                <a:latin typeface="Arial Black" pitchFamily="34" charset="0"/>
              </a:rPr>
              <a:t>Hlavní panel</a:t>
            </a:r>
            <a:endParaRPr lang="cs-CZ" sz="4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15510" y="1412776"/>
            <a:ext cx="7772400" cy="4536504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SzPct val="65000"/>
            </a:pPr>
            <a:endParaRPr lang="cs-CZ" sz="3600" dirty="0"/>
          </a:p>
          <a:p>
            <a:pPr marL="1257300" lvl="3" indent="0">
              <a:buNone/>
            </a:pPr>
            <a:endParaRPr lang="cs-CZ" sz="3000" dirty="0" smtClean="0"/>
          </a:p>
          <a:p>
            <a:pPr marL="0" indent="0" eaLnBrk="1" hangingPunct="1">
              <a:buNone/>
            </a:pPr>
            <a:endParaRPr lang="cs-CZ" sz="3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80"/>
          <a:stretch/>
        </p:blipFill>
        <p:spPr bwMode="auto">
          <a:xfrm>
            <a:off x="613263" y="1541922"/>
            <a:ext cx="7848872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Čárový popisek 1 1"/>
          <p:cNvSpPr/>
          <p:nvPr/>
        </p:nvSpPr>
        <p:spPr>
          <a:xfrm>
            <a:off x="899592" y="4869160"/>
            <a:ext cx="1224136" cy="720080"/>
          </a:xfrm>
          <a:prstGeom prst="borderCallout1">
            <a:avLst>
              <a:gd name="adj1" fmla="val 18750"/>
              <a:gd name="adj2" fmla="val -8333"/>
              <a:gd name="adj3" fmla="val -424056"/>
              <a:gd name="adj4" fmla="val -10182"/>
            </a:avLst>
          </a:prstGeom>
          <a:solidFill>
            <a:schemeClr val="tx1"/>
          </a:solidFill>
          <a:ln w="19050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START </a:t>
            </a:r>
            <a:r>
              <a:rPr lang="cs-CZ" sz="1400" dirty="0" smtClean="0">
                <a:solidFill>
                  <a:schemeClr val="bg1"/>
                </a:solidFill>
              </a:rPr>
              <a:t>otevírá nabídku (viz. dále)</a:t>
            </a:r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6" name="Čárový popisek 1 5"/>
          <p:cNvSpPr/>
          <p:nvPr/>
        </p:nvSpPr>
        <p:spPr>
          <a:xfrm>
            <a:off x="1511660" y="3355428"/>
            <a:ext cx="1224136" cy="1296144"/>
          </a:xfrm>
          <a:prstGeom prst="borderCallout1">
            <a:avLst>
              <a:gd name="adj1" fmla="val 18750"/>
              <a:gd name="adj2" fmla="val -8333"/>
              <a:gd name="adj3" fmla="val -113646"/>
              <a:gd name="adj4" fmla="val -9412"/>
            </a:avLst>
          </a:prstGeom>
          <a:solidFill>
            <a:schemeClr val="tx1"/>
          </a:solidFill>
          <a:ln w="19050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Snadné spuštění </a:t>
            </a:r>
            <a:r>
              <a:rPr lang="cs-CZ" sz="1400" dirty="0" smtClean="0">
                <a:solidFill>
                  <a:schemeClr val="bg1"/>
                </a:solidFill>
              </a:rPr>
              <a:t>obsahuje ikony různých programů</a:t>
            </a:r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7" name="Čárový popisek 1 6"/>
          <p:cNvSpPr/>
          <p:nvPr/>
        </p:nvSpPr>
        <p:spPr>
          <a:xfrm>
            <a:off x="3687228" y="3429000"/>
            <a:ext cx="1690485" cy="720080"/>
          </a:xfrm>
          <a:prstGeom prst="borderCallout1">
            <a:avLst>
              <a:gd name="adj1" fmla="val 18750"/>
              <a:gd name="adj2" fmla="val -8333"/>
              <a:gd name="adj3" fmla="val -206740"/>
              <a:gd name="adj4" fmla="val -40719"/>
            </a:avLst>
          </a:prstGeom>
          <a:solidFill>
            <a:schemeClr val="tx1"/>
          </a:solidFill>
          <a:ln w="19050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Hlavní panel </a:t>
            </a:r>
            <a:r>
              <a:rPr lang="cs-CZ" sz="1400" dirty="0" smtClean="0">
                <a:solidFill>
                  <a:schemeClr val="bg1"/>
                </a:solidFill>
              </a:rPr>
              <a:t>signalizuje 4 otevřené programy </a:t>
            </a:r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8" name="Čárový popisek 1 7"/>
          <p:cNvSpPr/>
          <p:nvPr/>
        </p:nvSpPr>
        <p:spPr>
          <a:xfrm>
            <a:off x="1835696" y="2780928"/>
            <a:ext cx="1224136" cy="360040"/>
          </a:xfrm>
          <a:prstGeom prst="borderCallout1">
            <a:avLst>
              <a:gd name="adj1" fmla="val 18750"/>
              <a:gd name="adj2" fmla="val -8333"/>
              <a:gd name="adj3" fmla="val -243397"/>
              <a:gd name="adj4" fmla="val -10182"/>
            </a:avLst>
          </a:prstGeom>
          <a:solidFill>
            <a:schemeClr val="tx1"/>
          </a:solidFill>
          <a:ln w="19050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Dokumenty</a:t>
            </a:r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10" name="Čárový popisek 1 9"/>
          <p:cNvSpPr/>
          <p:nvPr/>
        </p:nvSpPr>
        <p:spPr>
          <a:xfrm>
            <a:off x="4211960" y="2215952"/>
            <a:ext cx="1440160" cy="925016"/>
          </a:xfrm>
          <a:prstGeom prst="borderCallout1">
            <a:avLst>
              <a:gd name="adj1" fmla="val 16132"/>
              <a:gd name="adj2" fmla="val 102558"/>
              <a:gd name="adj3" fmla="val -49047"/>
              <a:gd name="adj4" fmla="val 204516"/>
            </a:avLst>
          </a:prstGeom>
          <a:solidFill>
            <a:schemeClr val="tx1"/>
          </a:solidFill>
          <a:ln w="19050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CS </a:t>
            </a:r>
            <a:r>
              <a:rPr lang="cs-CZ" sz="1400" dirty="0" smtClean="0">
                <a:solidFill>
                  <a:schemeClr val="bg1"/>
                </a:solidFill>
              </a:rPr>
              <a:t>výchozí jazyk klávesnice (čeština)</a:t>
            </a:r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12" name="Čárový popisek 1 11"/>
          <p:cNvSpPr/>
          <p:nvPr/>
        </p:nvSpPr>
        <p:spPr>
          <a:xfrm>
            <a:off x="5652120" y="3789040"/>
            <a:ext cx="2304256" cy="1585740"/>
          </a:xfrm>
          <a:prstGeom prst="borderCallout1">
            <a:avLst>
              <a:gd name="adj1" fmla="val -2196"/>
              <a:gd name="adj2" fmla="val 86579"/>
              <a:gd name="adj3" fmla="val -121764"/>
              <a:gd name="adj4" fmla="val 96810"/>
            </a:avLst>
          </a:prstGeom>
          <a:solidFill>
            <a:schemeClr val="tx1"/>
          </a:solidFill>
          <a:ln w="19050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Pomocné programy </a:t>
            </a:r>
          </a:p>
          <a:p>
            <a:pPr algn="ctr"/>
            <a:r>
              <a:rPr lang="cs-CZ" sz="1400" dirty="0" smtClean="0">
                <a:solidFill>
                  <a:schemeClr val="bg1"/>
                </a:solidFill>
              </a:rPr>
              <a:t>jsou </a:t>
            </a:r>
            <a:r>
              <a:rPr lang="cs-CZ" sz="1400" dirty="0">
                <a:solidFill>
                  <a:schemeClr val="bg1"/>
                </a:solidFill>
              </a:rPr>
              <a:t>spuštěny a běží na pozadí Windows – např. antivirový program (včetně data a ukazatele času)</a:t>
            </a:r>
          </a:p>
        </p:txBody>
      </p:sp>
    </p:spTree>
    <p:extLst>
      <p:ext uri="{BB962C8B-B14F-4D97-AF65-F5344CB8AC3E}">
        <p14:creationId xmlns:p14="http://schemas.microsoft.com/office/powerpoint/2010/main" val="188924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0"/>
              </a:spcBef>
            </a:pPr>
            <a:r>
              <a:rPr lang="cs-CZ" sz="4400" dirty="0" smtClean="0">
                <a:solidFill>
                  <a:schemeClr val="accent2"/>
                </a:solidFill>
                <a:latin typeface="Arial Black" pitchFamily="34" charset="0"/>
              </a:rPr>
              <a:t>Nabídka Start ve Windows</a:t>
            </a:r>
            <a:endParaRPr lang="cs-CZ" sz="4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15510" y="1412776"/>
            <a:ext cx="7772400" cy="4536504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SzPct val="65000"/>
            </a:pPr>
            <a:endParaRPr lang="cs-CZ" sz="3600" dirty="0"/>
          </a:p>
          <a:p>
            <a:pPr marL="1257300" lvl="3" indent="0">
              <a:buNone/>
            </a:pPr>
            <a:endParaRPr lang="cs-CZ" sz="3000" dirty="0" smtClean="0"/>
          </a:p>
          <a:p>
            <a:pPr marL="0" indent="0" eaLnBrk="1" hangingPunct="1">
              <a:buNone/>
            </a:pPr>
            <a:endParaRPr lang="cs-CZ" sz="36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60" r="67610"/>
          <a:stretch/>
        </p:blipFill>
        <p:spPr bwMode="auto">
          <a:xfrm>
            <a:off x="3059832" y="1700808"/>
            <a:ext cx="2376264" cy="4075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Čárový popisek 1 5"/>
          <p:cNvSpPr/>
          <p:nvPr/>
        </p:nvSpPr>
        <p:spPr>
          <a:xfrm>
            <a:off x="755576" y="5056252"/>
            <a:ext cx="1440160" cy="720080"/>
          </a:xfrm>
          <a:prstGeom prst="borderCallout1">
            <a:avLst>
              <a:gd name="adj1" fmla="val 59796"/>
              <a:gd name="adj2" fmla="val 108618"/>
              <a:gd name="adj3" fmla="val 82605"/>
              <a:gd name="adj4" fmla="val 164075"/>
            </a:avLst>
          </a:prstGeom>
          <a:solidFill>
            <a:schemeClr val="tx1"/>
          </a:solidFill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1"/>
                </a:solidFill>
              </a:rPr>
              <a:t>kliknutím </a:t>
            </a:r>
            <a:r>
              <a:rPr lang="cs-CZ" sz="1400" dirty="0">
                <a:solidFill>
                  <a:schemeClr val="bg1"/>
                </a:solidFill>
              </a:rPr>
              <a:t>se zobrazí </a:t>
            </a:r>
            <a:r>
              <a:rPr lang="cs-CZ" sz="1400" dirty="0" smtClean="0">
                <a:solidFill>
                  <a:schemeClr val="bg1"/>
                </a:solidFill>
              </a:rPr>
              <a:t>nabídka </a:t>
            </a:r>
            <a:r>
              <a:rPr lang="cs-CZ" sz="1400" dirty="0">
                <a:solidFill>
                  <a:schemeClr val="bg1"/>
                </a:solidFill>
              </a:rPr>
              <a:t>START</a:t>
            </a:r>
            <a:r>
              <a:rPr lang="cs-CZ" sz="1400" dirty="0" smtClean="0">
                <a:solidFill>
                  <a:schemeClr val="bg1"/>
                </a:solidFill>
              </a:rPr>
              <a:t>  </a:t>
            </a:r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7" name="Čárový popisek 1 6"/>
          <p:cNvSpPr/>
          <p:nvPr/>
        </p:nvSpPr>
        <p:spPr>
          <a:xfrm>
            <a:off x="755576" y="3789040"/>
            <a:ext cx="1440160" cy="1152128"/>
          </a:xfrm>
          <a:prstGeom prst="borderCallout1">
            <a:avLst>
              <a:gd name="adj1" fmla="val 59796"/>
              <a:gd name="adj2" fmla="val 108618"/>
              <a:gd name="adj3" fmla="val 117237"/>
              <a:gd name="adj4" fmla="val 162792"/>
            </a:avLst>
          </a:prstGeom>
          <a:solidFill>
            <a:schemeClr val="tx1"/>
          </a:solidFill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1"/>
                </a:solidFill>
              </a:rPr>
              <a:t>kliknutím </a:t>
            </a:r>
            <a:r>
              <a:rPr lang="cs-CZ" sz="1400" dirty="0">
                <a:solidFill>
                  <a:schemeClr val="bg1"/>
                </a:solidFill>
              </a:rPr>
              <a:t>se </a:t>
            </a:r>
            <a:r>
              <a:rPr lang="cs-CZ" sz="1400" dirty="0" smtClean="0">
                <a:solidFill>
                  <a:schemeClr val="bg1"/>
                </a:solidFill>
              </a:rPr>
              <a:t>rozbalí nabídka všech programů nainstalovaných v počítači</a:t>
            </a:r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8" name="Čárový popisek 1 7"/>
          <p:cNvSpPr/>
          <p:nvPr/>
        </p:nvSpPr>
        <p:spPr>
          <a:xfrm>
            <a:off x="755576" y="2996952"/>
            <a:ext cx="1440160" cy="648072"/>
          </a:xfrm>
          <a:prstGeom prst="borderCallout1">
            <a:avLst>
              <a:gd name="adj1" fmla="val 59796"/>
              <a:gd name="adj2" fmla="val 108618"/>
              <a:gd name="adj3" fmla="val 73145"/>
              <a:gd name="adj4" fmla="val 155737"/>
            </a:avLst>
          </a:prstGeom>
          <a:solidFill>
            <a:schemeClr val="tx1"/>
          </a:solidFill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1"/>
                </a:solidFill>
              </a:rPr>
              <a:t>Naposledy používané programy</a:t>
            </a:r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9" name="Čárový popisek 1 8"/>
          <p:cNvSpPr/>
          <p:nvPr/>
        </p:nvSpPr>
        <p:spPr>
          <a:xfrm>
            <a:off x="6444844" y="1700808"/>
            <a:ext cx="1440160" cy="1008112"/>
          </a:xfrm>
          <a:prstGeom prst="borderCallout1">
            <a:avLst>
              <a:gd name="adj1" fmla="val 60598"/>
              <a:gd name="adj2" fmla="val -2334"/>
              <a:gd name="adj3" fmla="val 175072"/>
              <a:gd name="adj4" fmla="val -86690"/>
            </a:avLst>
          </a:prstGeom>
          <a:solidFill>
            <a:schemeClr val="tx1"/>
          </a:solidFill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1"/>
                </a:solidFill>
              </a:rPr>
              <a:t>Ovládací panely slouží k různému nastavení počítače</a:t>
            </a:r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10" name="Čárový popisek 1 9"/>
          <p:cNvSpPr/>
          <p:nvPr/>
        </p:nvSpPr>
        <p:spPr>
          <a:xfrm>
            <a:off x="6444844" y="2833363"/>
            <a:ext cx="1440160" cy="720080"/>
          </a:xfrm>
          <a:prstGeom prst="borderCallout1">
            <a:avLst>
              <a:gd name="adj1" fmla="val 60598"/>
              <a:gd name="adj2" fmla="val -2334"/>
              <a:gd name="adj3" fmla="val 162244"/>
              <a:gd name="adj4" fmla="val -78353"/>
            </a:avLst>
          </a:prstGeom>
          <a:solidFill>
            <a:schemeClr val="tx1"/>
          </a:solidFill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1"/>
                </a:solidFill>
              </a:rPr>
              <a:t>Pomůže s problémy ve Windows</a:t>
            </a:r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11" name="Čárový popisek 1 10"/>
          <p:cNvSpPr/>
          <p:nvPr/>
        </p:nvSpPr>
        <p:spPr>
          <a:xfrm>
            <a:off x="6444208" y="3645024"/>
            <a:ext cx="1440160" cy="1152127"/>
          </a:xfrm>
          <a:prstGeom prst="borderCallout1">
            <a:avLst>
              <a:gd name="adj1" fmla="val 60598"/>
              <a:gd name="adj2" fmla="val -2334"/>
              <a:gd name="adj3" fmla="val 148227"/>
              <a:gd name="adj4" fmla="val -145695"/>
            </a:avLst>
          </a:prstGeom>
          <a:solidFill>
            <a:schemeClr val="tx1"/>
          </a:solidFill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1"/>
                </a:solidFill>
              </a:rPr>
              <a:t>Pokud hledáš soubor či program, zadej jeho název a klikni na tlačítko Hledat</a:t>
            </a:r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12" name="Čárový popisek 1 11"/>
          <p:cNvSpPr/>
          <p:nvPr/>
        </p:nvSpPr>
        <p:spPr>
          <a:xfrm>
            <a:off x="6444208" y="4941168"/>
            <a:ext cx="1440160" cy="835164"/>
          </a:xfrm>
          <a:prstGeom prst="borderCallout1">
            <a:avLst>
              <a:gd name="adj1" fmla="val 60598"/>
              <a:gd name="adj2" fmla="val -2334"/>
              <a:gd name="adj3" fmla="val 49015"/>
              <a:gd name="adj4" fmla="val -87332"/>
            </a:avLst>
          </a:prstGeom>
          <a:solidFill>
            <a:schemeClr val="tx1"/>
          </a:solidFill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1"/>
                </a:solidFill>
              </a:rPr>
              <a:t>Tlačítko pro vypnutí počítače, odhlášení se z Windows apod.</a:t>
            </a:r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2" name="Ovál 1"/>
          <p:cNvSpPr/>
          <p:nvPr/>
        </p:nvSpPr>
        <p:spPr>
          <a:xfrm>
            <a:off x="4572000" y="5301208"/>
            <a:ext cx="576064" cy="11508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3059832" y="1700808"/>
            <a:ext cx="2376264" cy="3816424"/>
          </a:xfrm>
          <a:prstGeom prst="roundRect">
            <a:avLst/>
          </a:prstGeom>
          <a:noFill/>
          <a:ln w="38100">
            <a:solidFill>
              <a:srgbClr val="FB2E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91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2"/>
                </a:solidFill>
                <a:latin typeface="Arial Black" pitchFamily="34" charset="0"/>
              </a:rPr>
              <a:t>POUŽITÉ ZDROJE</a:t>
            </a:r>
            <a:endParaRPr lang="cs-CZ" dirty="0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916832"/>
            <a:ext cx="7125112" cy="309634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400" dirty="0" smtClean="0"/>
              <a:t>KOVÁŘOVÁ</a:t>
            </a:r>
            <a:r>
              <a:rPr lang="cs-CZ" sz="2400" dirty="0"/>
              <a:t>, Libuše, et al. Informatika : pro základní školy 1. druhé. Kralice na Hané : </a:t>
            </a:r>
            <a:r>
              <a:rPr lang="cs-CZ" sz="2400" dirty="0" err="1"/>
              <a:t>Computer</a:t>
            </a:r>
            <a:r>
              <a:rPr lang="cs-CZ" sz="2400" dirty="0"/>
              <a:t> Media, 2009. 88 s. ISBN 978-80-7402-015-5.</a:t>
            </a:r>
          </a:p>
        </p:txBody>
      </p:sp>
    </p:spTree>
    <p:extLst>
      <p:ext uri="{BB962C8B-B14F-4D97-AF65-F5344CB8AC3E}">
        <p14:creationId xmlns:p14="http://schemas.microsoft.com/office/powerpoint/2010/main" val="173068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955</TotalTime>
  <Words>140</Words>
  <Application>Microsoft Office PowerPoint</Application>
  <PresentationFormat>Předvádění na obrazovce (4:3)</PresentationFormat>
  <Paragraphs>29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Horizont</vt:lpstr>
      <vt:lpstr> </vt:lpstr>
      <vt:lpstr>Obsah</vt:lpstr>
      <vt:lpstr>Hlavní panel</vt:lpstr>
      <vt:lpstr>Nabídka Start ve Windows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Mirek</cp:lastModifiedBy>
  <cp:revision>146</cp:revision>
  <dcterms:created xsi:type="dcterms:W3CDTF">2011-04-17T19:50:20Z</dcterms:created>
  <dcterms:modified xsi:type="dcterms:W3CDTF">2011-12-07T18:20:28Z</dcterms:modified>
</cp:coreProperties>
</file>