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8"/>
  </p:notesMasterIdLst>
  <p:sldIdLst>
    <p:sldId id="298" r:id="rId2"/>
    <p:sldId id="299" r:id="rId3"/>
    <p:sldId id="301" r:id="rId4"/>
    <p:sldId id="302" r:id="rId5"/>
    <p:sldId id="303" r:id="rId6"/>
    <p:sldId id="30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2E05"/>
    <a:srgbClr val="F50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E9EA1-5EE4-4C56-BE10-767608F0AF9B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3DACE-2EFD-421E-996F-BB00B8495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97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hyperlink" Target="//upload.wikimedia.org/wikipedia/commons/b/b8/Icon-windows_os.sv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//upload.wikimedia.org/wikipedia/commons/4/4f/Free_X_for_Mac_OS_logo.png" TargetMode="External"/><Relationship Id="rId5" Type="http://schemas.openxmlformats.org/officeDocument/2006/relationships/image" Target="../media/image5.png"/><Relationship Id="rId4" Type="http://schemas.openxmlformats.org/officeDocument/2006/relationships/hyperlink" Target="//upload.wikimedia.org/wikipedia/commons/b/b0/NewTux.sv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Free_X_for_Mac_OS_logo.png" TargetMode="External"/><Relationship Id="rId2" Type="http://schemas.openxmlformats.org/officeDocument/2006/relationships/hyperlink" Target="http://commons.wikimedia.org/wiki/File:NewTux.sv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mmons.wikimedia.org/wiki/File:Icon-windows_os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819400"/>
            <a:ext cx="77724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 rtlCol="0"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8800" dirty="0">
                <a:solidFill>
                  <a:srgbClr val="FF3300"/>
                </a:solidFill>
                <a:latin typeface="Arial" charset="0"/>
              </a:rPr>
              <a:t/>
            </a:r>
            <a:br>
              <a:rPr lang="cs-CZ" sz="8800" dirty="0">
                <a:solidFill>
                  <a:srgbClr val="FF3300"/>
                </a:solidFill>
                <a:latin typeface="Arial" charset="0"/>
              </a:rPr>
            </a:br>
            <a:endParaRPr lang="cs-CZ" sz="88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099" name="Podnadpis 2"/>
          <p:cNvSpPr txBox="1">
            <a:spLocks/>
          </p:cNvSpPr>
          <p:nvPr/>
        </p:nvSpPr>
        <p:spPr bwMode="auto">
          <a:xfrm>
            <a:off x="722313" y="765175"/>
            <a:ext cx="6189662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VY_III/2_INOVACE_30_Operační systémy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971599" y="3068960"/>
            <a:ext cx="7235981" cy="1656184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defPPr>
              <a:defRPr sz="4400">
                <a:solidFill>
                  <a:schemeClr val="tx2">
                    <a:shade val="80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5300" b="1" strike="noStrike" kern="1200" baseline="0">
                <a:solidFill>
                  <a:schemeClr val="tx2">
                    <a:shade val="85000"/>
                    <a:satMod val="150000"/>
                  </a:schemeClr>
                </a:solidFill>
                <a:effectLst/>
                <a:latin typeface="+mj-lt"/>
                <a:ea typeface="+mj-lt"/>
                <a:cs typeface="+mj-lt"/>
              </a:defRPr>
            </a:lvl1pPr>
          </a:lstStyle>
          <a:p>
            <a:pPr>
              <a:defRPr/>
            </a:pPr>
            <a:r>
              <a:rPr lang="cs-CZ" sz="8800" dirty="0" smtClean="0">
                <a:latin typeface="Arial Black" pitchFamily="34" charset="0"/>
              </a:rPr>
              <a:t>Operační systémy</a:t>
            </a:r>
            <a:endParaRPr lang="cs-CZ" sz="8800" dirty="0">
              <a:latin typeface="Arial Black" pitchFamily="34" charset="0"/>
            </a:endParaRPr>
          </a:p>
        </p:txBody>
      </p:sp>
      <p:pic>
        <p:nvPicPr>
          <p:cNvPr id="130053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Podnadpis 2"/>
          <p:cNvSpPr txBox="1">
            <a:spLocks/>
          </p:cNvSpPr>
          <p:nvPr/>
        </p:nvSpPr>
        <p:spPr bwMode="auto">
          <a:xfrm>
            <a:off x="6443663" y="6100763"/>
            <a:ext cx="21605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Miroslav Kaňok</a:t>
            </a:r>
          </a:p>
        </p:txBody>
      </p:sp>
    </p:spTree>
    <p:extLst>
      <p:ext uri="{BB962C8B-B14F-4D97-AF65-F5344CB8AC3E}">
        <p14:creationId xmlns:p14="http://schemas.microsoft.com/office/powerpoint/2010/main" val="426440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024688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0"/>
              </a:spcBef>
            </a:pPr>
            <a:r>
              <a:rPr lang="cs-CZ" sz="5400" dirty="0" smtClean="0">
                <a:solidFill>
                  <a:schemeClr val="accent2"/>
                </a:solidFill>
                <a:latin typeface="Arial Black" pitchFamily="34" charset="0"/>
              </a:rPr>
              <a:t>Obsah</a:t>
            </a:r>
            <a:endParaRPr lang="cs-CZ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39750" y="1676400"/>
            <a:ext cx="7772400" cy="4114800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cs-CZ" sz="3600" dirty="0" smtClean="0"/>
              <a:t>Operační systémy</a:t>
            </a:r>
          </a:p>
          <a:p>
            <a:pPr marL="609600" indent="-609600" eaLnBrk="1" hangingPunct="1"/>
            <a:r>
              <a:rPr lang="cs-CZ" sz="3600" dirty="0" smtClean="0"/>
              <a:t>Pracovní plocha Windows</a:t>
            </a:r>
          </a:p>
          <a:p>
            <a:pPr marL="609600" indent="-609600" eaLnBrk="1" hangingPunct="1"/>
            <a:r>
              <a:rPr lang="cs-CZ" sz="3600" dirty="0" smtClean="0"/>
              <a:t>Tento počítač</a:t>
            </a:r>
          </a:p>
          <a:p>
            <a:pPr marL="609600" indent="-609600" eaLnBrk="1" hangingPunct="1"/>
            <a:r>
              <a:rPr lang="cs-CZ" sz="3600" dirty="0" smtClean="0"/>
              <a:t>Použité zdroje</a:t>
            </a:r>
          </a:p>
          <a:p>
            <a:pPr marL="609600" indent="-609600" eaLnBrk="1" hangingPunct="1"/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275860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1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024688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ts val="0"/>
              </a:spcBef>
            </a:pPr>
            <a:r>
              <a:rPr lang="cs-CZ" sz="4400" dirty="0" smtClean="0">
                <a:solidFill>
                  <a:schemeClr val="accent2"/>
                </a:solidFill>
                <a:latin typeface="Arial Black" pitchFamily="34" charset="0"/>
              </a:rPr>
              <a:t>Operační systémy</a:t>
            </a:r>
            <a:endParaRPr lang="cs-CZ" sz="4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15510" y="1412776"/>
            <a:ext cx="7772400" cy="4536504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  <a:buSzPct val="65000"/>
            </a:pPr>
            <a:r>
              <a:rPr lang="cs-CZ" sz="3600" dirty="0" smtClean="0"/>
              <a:t>Operační systém (OS) je základní program (SW) v počítači</a:t>
            </a:r>
          </a:p>
          <a:p>
            <a:pPr>
              <a:buClr>
                <a:schemeClr val="accent1"/>
              </a:buClr>
              <a:buSzPct val="65000"/>
            </a:pPr>
            <a:r>
              <a:rPr lang="cs-CZ" sz="3600" dirty="0" smtClean="0"/>
              <a:t>Nejpoužívanější OS:</a:t>
            </a:r>
          </a:p>
          <a:p>
            <a:pPr lvl="2">
              <a:buClr>
                <a:schemeClr val="accent1"/>
              </a:buClr>
              <a:buSzPct val="65000"/>
            </a:pPr>
            <a:r>
              <a:rPr lang="cs-CZ" sz="3600" dirty="0" smtClean="0"/>
              <a:t>Windows (dnes verze XP, Vista a 7)</a:t>
            </a:r>
          </a:p>
          <a:p>
            <a:pPr lvl="2">
              <a:buClr>
                <a:schemeClr val="accent1"/>
              </a:buClr>
              <a:buSzPct val="65000"/>
            </a:pPr>
            <a:r>
              <a:rPr lang="cs-CZ" sz="3600" dirty="0" smtClean="0"/>
              <a:t>Linux</a:t>
            </a:r>
          </a:p>
          <a:p>
            <a:pPr lvl="2">
              <a:buClr>
                <a:schemeClr val="accent1"/>
              </a:buClr>
              <a:buSzPct val="65000"/>
            </a:pPr>
            <a:r>
              <a:rPr lang="cs-CZ" sz="3600" dirty="0" smtClean="0"/>
              <a:t>MAC OS</a:t>
            </a:r>
          </a:p>
          <a:p>
            <a:pPr>
              <a:buClr>
                <a:schemeClr val="accent1"/>
              </a:buClr>
              <a:buSzPct val="65000"/>
            </a:pPr>
            <a:endParaRPr lang="cs-CZ" sz="3600" dirty="0"/>
          </a:p>
          <a:p>
            <a:pPr marL="1257300" lvl="3" indent="0">
              <a:buNone/>
            </a:pPr>
            <a:endParaRPr lang="cs-CZ" sz="3000" dirty="0" smtClean="0"/>
          </a:p>
          <a:p>
            <a:pPr marL="0" indent="0" eaLnBrk="1" hangingPunct="1">
              <a:buNone/>
            </a:pPr>
            <a:endParaRPr lang="cs-CZ" sz="3600" dirty="0" smtClean="0"/>
          </a:p>
        </p:txBody>
      </p:sp>
      <p:pic>
        <p:nvPicPr>
          <p:cNvPr id="1026" name="Picture 2" descr="File:Icon-windows os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3925" y="3284984"/>
            <a:ext cx="989796" cy="98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le:NewTux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040483"/>
            <a:ext cx="636158" cy="763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ile:Free X for Mac OS logo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927" y="4832274"/>
            <a:ext cx="615836" cy="688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25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024688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ts val="0"/>
              </a:spcBef>
            </a:pPr>
            <a:r>
              <a:rPr lang="cs-CZ" sz="4400" dirty="0" smtClean="0">
                <a:solidFill>
                  <a:schemeClr val="accent2"/>
                </a:solidFill>
                <a:latin typeface="Arial Black" pitchFamily="34" charset="0"/>
              </a:rPr>
              <a:t>Pracovní plocha Windows</a:t>
            </a:r>
            <a:endParaRPr lang="cs-CZ" sz="4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pic>
        <p:nvPicPr>
          <p:cNvPr id="1026" name="Picture 2" descr="http://cdrhard.cz/recenze/software/windows7_prev/0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58247"/>
            <a:ext cx="5904656" cy="418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Vývojový diagram: alternativní postup 2"/>
          <p:cNvSpPr/>
          <p:nvPr/>
        </p:nvSpPr>
        <p:spPr>
          <a:xfrm>
            <a:off x="1475656" y="1556792"/>
            <a:ext cx="576064" cy="1584176"/>
          </a:xfrm>
          <a:prstGeom prst="flowChartAlternateProcess">
            <a:avLst/>
          </a:prstGeom>
          <a:solidFill>
            <a:srgbClr val="FFFF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483768" y="165824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Pracovní plocha (Windows) se spustí po nastartování počítače.</a:t>
            </a:r>
            <a:endParaRPr lang="cs-CZ" dirty="0"/>
          </a:p>
        </p:txBody>
      </p:sp>
      <p:pic>
        <p:nvPicPr>
          <p:cNvPr id="1028" name="Picture 4" descr="http://support.microsoft.com/library/images/support/kbgraphics/public/cs/PCTalk/879137/0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680491"/>
            <a:ext cx="676275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Čárový popisek 1 4"/>
          <p:cNvSpPr/>
          <p:nvPr/>
        </p:nvSpPr>
        <p:spPr>
          <a:xfrm>
            <a:off x="215516" y="1945884"/>
            <a:ext cx="1188132" cy="1734607"/>
          </a:xfrm>
          <a:prstGeom prst="borderCallout1">
            <a:avLst>
              <a:gd name="adj1" fmla="val 21710"/>
              <a:gd name="adj2" fmla="val 108275"/>
              <a:gd name="adj3" fmla="val 23321"/>
              <a:gd name="adj4" fmla="val 112869"/>
            </a:avLst>
          </a:prstGeom>
          <a:solidFill>
            <a:srgbClr val="FFFF00"/>
          </a:solidFill>
          <a:ln>
            <a:solidFill>
              <a:srgbClr val="FB2E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bg1"/>
                </a:solidFill>
              </a:rPr>
              <a:t>Ikony systémových součástí (např. Koš, Tento počítač)</a:t>
            </a: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9" name="Čárový popisek 1 8"/>
          <p:cNvSpPr/>
          <p:nvPr/>
        </p:nvSpPr>
        <p:spPr>
          <a:xfrm>
            <a:off x="215516" y="3843757"/>
            <a:ext cx="1188132" cy="1601467"/>
          </a:xfrm>
          <a:prstGeom prst="borderCallout1">
            <a:avLst>
              <a:gd name="adj1" fmla="val 21710"/>
              <a:gd name="adj2" fmla="val 108275"/>
              <a:gd name="adj3" fmla="val 20127"/>
              <a:gd name="adj4" fmla="val 118311"/>
            </a:avLst>
          </a:prstGeom>
          <a:solidFill>
            <a:srgbClr val="92D050"/>
          </a:solidFill>
          <a:ln>
            <a:solidFill>
              <a:srgbClr val="FB2E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bg1"/>
                </a:solidFill>
              </a:rPr>
              <a:t>Zástupce ikony programů, které jsou nainstalovány někde v systému.</a:t>
            </a:r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6" name="Šipka doprava se zářezem 5"/>
          <p:cNvSpPr/>
          <p:nvPr/>
        </p:nvSpPr>
        <p:spPr>
          <a:xfrm>
            <a:off x="215516" y="5445224"/>
            <a:ext cx="1333752" cy="648072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 smtClean="0"/>
              <a:t>Tlačítko START</a:t>
            </a:r>
            <a:endParaRPr lang="cs-CZ" sz="1100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2223939" y="5710437"/>
            <a:ext cx="4508301" cy="16683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rgbClr val="00B0F0"/>
                </a:solidFill>
              </a:rPr>
              <a:t>Tento pruh se jmenuje Hlavní panel</a:t>
            </a:r>
            <a:endParaRPr lang="cs-CZ" sz="1200" dirty="0">
              <a:solidFill>
                <a:srgbClr val="00B0F0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411760" y="2348880"/>
            <a:ext cx="4176464" cy="2952328"/>
          </a:xfrm>
          <a:prstGeom prst="roundRect">
            <a:avLst>
              <a:gd name="adj" fmla="val 1650"/>
            </a:avLst>
          </a:prstGeom>
          <a:solidFill>
            <a:schemeClr val="tx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Pokud poklepeme levým tlačítkem myši 2 x na Ikonu, otevře se </a:t>
            </a: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podobné okno </a:t>
            </a:r>
            <a:endParaRPr lang="cs-CZ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5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9" grpId="0" animBg="1"/>
      <p:bldP spid="6" grpId="0" animBg="1"/>
      <p:bldP spid="7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7024688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ts val="0"/>
              </a:spcBef>
            </a:pPr>
            <a:r>
              <a:rPr lang="cs-CZ" sz="4400" dirty="0" smtClean="0">
                <a:solidFill>
                  <a:schemeClr val="accent2"/>
                </a:solidFill>
                <a:latin typeface="Arial Black" pitchFamily="34" charset="0"/>
              </a:rPr>
              <a:t>Tento počítač</a:t>
            </a:r>
            <a:endParaRPr lang="cs-CZ" sz="4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763"/>
          <a:stretch/>
        </p:blipFill>
        <p:spPr bwMode="auto">
          <a:xfrm>
            <a:off x="755576" y="1807948"/>
            <a:ext cx="7398437" cy="3565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11560" y="116161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Pokud poklepeme na složku </a:t>
            </a:r>
            <a:r>
              <a:rPr lang="cs-CZ" dirty="0" smtClean="0">
                <a:solidFill>
                  <a:srgbClr val="FFFF00"/>
                </a:solidFill>
              </a:rPr>
              <a:t>Tento počítač</a:t>
            </a:r>
            <a:r>
              <a:rPr lang="cs-CZ" dirty="0" smtClean="0"/>
              <a:t>, či v menu </a:t>
            </a:r>
            <a:r>
              <a:rPr lang="cs-CZ" dirty="0" smtClean="0">
                <a:solidFill>
                  <a:srgbClr val="FFFF00"/>
                </a:solidFill>
              </a:rPr>
              <a:t>Start – Počítač</a:t>
            </a:r>
            <a:r>
              <a:rPr lang="cs-CZ" dirty="0" smtClean="0"/>
              <a:t>, zobrazí se podobné okno:</a:t>
            </a:r>
            <a:endParaRPr lang="cs-CZ" dirty="0"/>
          </a:p>
        </p:txBody>
      </p:sp>
      <p:sp>
        <p:nvSpPr>
          <p:cNvPr id="5" name="Čárový popisek 1 4"/>
          <p:cNvSpPr/>
          <p:nvPr/>
        </p:nvSpPr>
        <p:spPr>
          <a:xfrm>
            <a:off x="2051720" y="3789040"/>
            <a:ext cx="1152128" cy="1368152"/>
          </a:xfrm>
          <a:prstGeom prst="borderCallout1">
            <a:avLst>
              <a:gd name="adj1" fmla="val 18750"/>
              <a:gd name="adj2" fmla="val -8333"/>
              <a:gd name="adj3" fmla="val -69245"/>
              <a:gd name="adj4" fmla="val -5020"/>
            </a:avLst>
          </a:prstGeom>
          <a:solidFill>
            <a:srgbClr val="FFFF00"/>
          </a:solidFill>
          <a:ln w="3810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bg2"/>
                </a:solidFill>
              </a:rPr>
              <a:t>Systémový disk c: (je na něm nainstalován OS Windows)</a:t>
            </a:r>
            <a:endParaRPr lang="cs-CZ" sz="1400" dirty="0">
              <a:solidFill>
                <a:schemeClr val="bg2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1691680" y="2492896"/>
            <a:ext cx="1512168" cy="360040"/>
          </a:xfrm>
          <a:prstGeom prst="ellipse">
            <a:avLst/>
          </a:prstGeom>
          <a:solidFill>
            <a:srgbClr val="00B0F0">
              <a:alpha val="51000"/>
            </a:srgbClr>
          </a:solidFill>
          <a:ln>
            <a:solidFill>
              <a:schemeClr val="accent1">
                <a:shade val="50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3203848" y="2492896"/>
            <a:ext cx="4464496" cy="360040"/>
          </a:xfrm>
          <a:prstGeom prst="ellipse">
            <a:avLst/>
          </a:prstGeom>
          <a:solidFill>
            <a:srgbClr val="00B0F0">
              <a:alpha val="51000"/>
            </a:srgbClr>
          </a:solidFill>
          <a:ln>
            <a:solidFill>
              <a:schemeClr val="accent1">
                <a:shade val="50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Čárový popisek 1 14"/>
          <p:cNvSpPr/>
          <p:nvPr/>
        </p:nvSpPr>
        <p:spPr>
          <a:xfrm>
            <a:off x="6985931" y="2968906"/>
            <a:ext cx="1152128" cy="504056"/>
          </a:xfrm>
          <a:prstGeom prst="borderCallout1">
            <a:avLst>
              <a:gd name="adj1" fmla="val 18750"/>
              <a:gd name="adj2" fmla="val -8333"/>
              <a:gd name="adj3" fmla="val -19770"/>
              <a:gd name="adj4" fmla="val -65146"/>
            </a:avLst>
          </a:prstGeom>
          <a:solidFill>
            <a:srgbClr val="FFFF00"/>
          </a:solidFill>
          <a:ln w="3810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bg2"/>
                </a:solidFill>
              </a:rPr>
              <a:t>Další pevné disky</a:t>
            </a:r>
            <a:endParaRPr lang="cs-CZ" sz="1400" dirty="0">
              <a:solidFill>
                <a:schemeClr val="bg2"/>
              </a:solidFill>
            </a:endParaRPr>
          </a:p>
        </p:txBody>
      </p:sp>
      <p:sp>
        <p:nvSpPr>
          <p:cNvPr id="16" name="Čárový popisek 1 15"/>
          <p:cNvSpPr/>
          <p:nvPr/>
        </p:nvSpPr>
        <p:spPr>
          <a:xfrm>
            <a:off x="6804247" y="3717032"/>
            <a:ext cx="1333811" cy="615904"/>
          </a:xfrm>
          <a:prstGeom prst="borderCallout1">
            <a:avLst>
              <a:gd name="adj1" fmla="val 18750"/>
              <a:gd name="adj2" fmla="val -8333"/>
              <a:gd name="adj3" fmla="val -64737"/>
              <a:gd name="adj4" fmla="val -279114"/>
            </a:avLst>
          </a:prstGeom>
          <a:solidFill>
            <a:srgbClr val="FFFF00"/>
          </a:solidFill>
          <a:ln w="3810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bg2"/>
                </a:solidFill>
              </a:rPr>
              <a:t>Optické mechaniky (DVD, CD …)</a:t>
            </a:r>
            <a:endParaRPr lang="cs-CZ" sz="1400" dirty="0">
              <a:solidFill>
                <a:schemeClr val="bg2"/>
              </a:solidFill>
            </a:endParaRPr>
          </a:p>
        </p:txBody>
      </p:sp>
      <p:sp>
        <p:nvSpPr>
          <p:cNvPr id="17" name="Ovál 16"/>
          <p:cNvSpPr/>
          <p:nvPr/>
        </p:nvSpPr>
        <p:spPr>
          <a:xfrm>
            <a:off x="1716514" y="3005336"/>
            <a:ext cx="1512168" cy="360040"/>
          </a:xfrm>
          <a:prstGeom prst="ellipse">
            <a:avLst/>
          </a:prstGeom>
          <a:solidFill>
            <a:srgbClr val="00B0F0">
              <a:alpha val="51000"/>
            </a:srgbClr>
          </a:solidFill>
          <a:ln>
            <a:solidFill>
              <a:schemeClr val="accent1">
                <a:shade val="50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/>
          <p:cNvSpPr/>
          <p:nvPr/>
        </p:nvSpPr>
        <p:spPr>
          <a:xfrm>
            <a:off x="4680012" y="2968906"/>
            <a:ext cx="1512168" cy="360040"/>
          </a:xfrm>
          <a:prstGeom prst="ellipse">
            <a:avLst/>
          </a:prstGeom>
          <a:solidFill>
            <a:srgbClr val="00B0F0">
              <a:alpha val="51000"/>
            </a:srgbClr>
          </a:solidFill>
          <a:ln>
            <a:solidFill>
              <a:schemeClr val="accent1">
                <a:shade val="50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se šipkou 9"/>
          <p:cNvCxnSpPr/>
          <p:nvPr/>
        </p:nvCxnSpPr>
        <p:spPr>
          <a:xfrm flipH="1" flipV="1">
            <a:off x="5868144" y="3328947"/>
            <a:ext cx="792088" cy="460093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Čárový popisek 1 24"/>
          <p:cNvSpPr/>
          <p:nvPr/>
        </p:nvSpPr>
        <p:spPr>
          <a:xfrm>
            <a:off x="5148648" y="3933056"/>
            <a:ext cx="1511583" cy="936104"/>
          </a:xfrm>
          <a:prstGeom prst="borderCallout1">
            <a:avLst>
              <a:gd name="adj1" fmla="val 18750"/>
              <a:gd name="adj2" fmla="val -8333"/>
              <a:gd name="adj3" fmla="val -65820"/>
              <a:gd name="adj4" fmla="val -42879"/>
            </a:avLst>
          </a:prstGeom>
          <a:solidFill>
            <a:srgbClr val="FFFF00"/>
          </a:solidFill>
          <a:ln w="3810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bg2"/>
                </a:solidFill>
              </a:rPr>
              <a:t>Vložená paměťová karta, ale může zde být i zařízení USB, síťové disky …</a:t>
            </a:r>
            <a:endParaRPr lang="cs-CZ" sz="1400" dirty="0">
              <a:solidFill>
                <a:schemeClr val="bg2"/>
              </a:solidFill>
            </a:endParaRPr>
          </a:p>
        </p:txBody>
      </p:sp>
      <p:sp>
        <p:nvSpPr>
          <p:cNvPr id="26" name="Ovál 25"/>
          <p:cNvSpPr/>
          <p:nvPr/>
        </p:nvSpPr>
        <p:spPr>
          <a:xfrm>
            <a:off x="3203848" y="2968321"/>
            <a:ext cx="1512168" cy="360040"/>
          </a:xfrm>
          <a:prstGeom prst="ellipse">
            <a:avLst/>
          </a:prstGeom>
          <a:solidFill>
            <a:srgbClr val="00B0F0">
              <a:alpha val="51000"/>
            </a:srgbClr>
          </a:solidFill>
          <a:ln>
            <a:solidFill>
              <a:schemeClr val="accent1">
                <a:shade val="50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/>
          <p:cNvSpPr/>
          <p:nvPr/>
        </p:nvSpPr>
        <p:spPr>
          <a:xfrm>
            <a:off x="637107" y="2312876"/>
            <a:ext cx="1080120" cy="1404156"/>
          </a:xfrm>
          <a:prstGeom prst="ellipse">
            <a:avLst/>
          </a:prstGeom>
          <a:solidFill>
            <a:srgbClr val="00B0F0">
              <a:alpha val="51000"/>
            </a:srgbClr>
          </a:solidFill>
          <a:ln>
            <a:solidFill>
              <a:schemeClr val="accent1">
                <a:shade val="50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Čárový popisek 1 27"/>
          <p:cNvSpPr/>
          <p:nvPr/>
        </p:nvSpPr>
        <p:spPr>
          <a:xfrm>
            <a:off x="2313518" y="5295379"/>
            <a:ext cx="2835130" cy="504056"/>
          </a:xfrm>
          <a:prstGeom prst="borderCallout1">
            <a:avLst>
              <a:gd name="adj1" fmla="val 18750"/>
              <a:gd name="adj2" fmla="val -8333"/>
              <a:gd name="adj3" fmla="val -357727"/>
              <a:gd name="adj4" fmla="val -25136"/>
            </a:avLst>
          </a:prstGeom>
          <a:solidFill>
            <a:srgbClr val="FFFF00"/>
          </a:solidFill>
          <a:ln w="3810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bg2"/>
                </a:solidFill>
              </a:rPr>
              <a:t>Složka - Plocha, Dokumenty …</a:t>
            </a:r>
            <a:endParaRPr lang="cs-CZ" sz="1400" dirty="0">
              <a:solidFill>
                <a:schemeClr val="bg2"/>
              </a:solidFill>
            </a:endParaRPr>
          </a:p>
        </p:txBody>
      </p:sp>
      <p:sp>
        <p:nvSpPr>
          <p:cNvPr id="29" name="Čárový popisek 1 28"/>
          <p:cNvSpPr/>
          <p:nvPr/>
        </p:nvSpPr>
        <p:spPr>
          <a:xfrm>
            <a:off x="1177166" y="5445223"/>
            <a:ext cx="907957" cy="340523"/>
          </a:xfrm>
          <a:prstGeom prst="borderCallout1">
            <a:avLst>
              <a:gd name="adj1" fmla="val 18750"/>
              <a:gd name="adj2" fmla="val -8333"/>
              <a:gd name="adj3" fmla="val -63313"/>
              <a:gd name="adj4" fmla="val -20612"/>
            </a:avLst>
          </a:prstGeom>
          <a:solidFill>
            <a:srgbClr val="FFFF00"/>
          </a:solidFill>
          <a:ln w="3810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bg2"/>
                </a:solidFill>
              </a:rPr>
              <a:t>Síť</a:t>
            </a:r>
            <a:endParaRPr lang="cs-CZ" sz="1400" dirty="0">
              <a:solidFill>
                <a:schemeClr val="bg2"/>
              </a:solidFill>
            </a:endParaRPr>
          </a:p>
        </p:txBody>
      </p:sp>
      <p:sp>
        <p:nvSpPr>
          <p:cNvPr id="30" name="Ovál 29"/>
          <p:cNvSpPr/>
          <p:nvPr/>
        </p:nvSpPr>
        <p:spPr>
          <a:xfrm>
            <a:off x="755576" y="4869160"/>
            <a:ext cx="1080120" cy="404428"/>
          </a:xfrm>
          <a:prstGeom prst="ellipse">
            <a:avLst/>
          </a:prstGeom>
          <a:solidFill>
            <a:srgbClr val="00B0F0">
              <a:alpha val="51000"/>
            </a:srgbClr>
          </a:solidFill>
          <a:ln>
            <a:solidFill>
              <a:schemeClr val="accent1">
                <a:shade val="50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4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accent2"/>
                </a:solidFill>
                <a:latin typeface="Arial Black" pitchFamily="34" charset="0"/>
              </a:rPr>
              <a:t>POUŽITÉ ZDROJE</a:t>
            </a:r>
            <a:endParaRPr lang="cs-CZ" dirty="0"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1916832"/>
            <a:ext cx="7125112" cy="3744416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cs-CZ" sz="2400" dirty="0" smtClean="0"/>
              <a:t>KOVÁŘOVÁ</a:t>
            </a:r>
            <a:r>
              <a:rPr lang="cs-CZ" sz="2400" dirty="0"/>
              <a:t>, Libuše, et al. Informatika : pro základní školy 1. druhé. Kralice na Hané : </a:t>
            </a:r>
            <a:r>
              <a:rPr lang="cs-CZ" sz="2400" dirty="0" err="1"/>
              <a:t>Computer</a:t>
            </a:r>
            <a:r>
              <a:rPr lang="cs-CZ" sz="2400" dirty="0"/>
              <a:t> Media, 2009. 88 s. ISBN 978-80-7402-015-5</a:t>
            </a:r>
            <a:r>
              <a:rPr lang="cs-CZ" sz="2400" dirty="0" smtClean="0"/>
              <a:t>.</a:t>
            </a:r>
          </a:p>
          <a:p>
            <a:pPr>
              <a:defRPr/>
            </a:pPr>
            <a:r>
              <a:rPr lang="cs-CZ" sz="2000" dirty="0"/>
              <a:t>Dostupný pod licencí GNU Free </a:t>
            </a:r>
            <a:r>
              <a:rPr lang="cs-CZ" sz="2000" dirty="0" err="1"/>
              <a:t>Documentation</a:t>
            </a:r>
            <a:r>
              <a:rPr lang="cs-CZ" sz="2000" dirty="0"/>
              <a:t> </a:t>
            </a:r>
            <a:r>
              <a:rPr lang="cs-CZ" sz="2000" dirty="0" err="1"/>
              <a:t>License</a:t>
            </a:r>
            <a:r>
              <a:rPr lang="cs-CZ" sz="2000" dirty="0"/>
              <a:t> na WWW:</a:t>
            </a:r>
            <a:endParaRPr lang="cs-CZ" sz="2400" dirty="0"/>
          </a:p>
          <a:p>
            <a:pPr lvl="1">
              <a:defRPr/>
            </a:pPr>
            <a:r>
              <a:rPr lang="cs-CZ" sz="2400" dirty="0" smtClean="0">
                <a:hlinkClick r:id="rId2"/>
              </a:rPr>
              <a:t>http://commons.wikimedia.org/wiki/File:NewTux.svg</a:t>
            </a:r>
            <a:endParaRPr lang="cs-CZ" sz="2400" dirty="0" smtClean="0"/>
          </a:p>
          <a:p>
            <a:pPr lvl="1">
              <a:defRPr/>
            </a:pPr>
            <a:r>
              <a:rPr lang="cs-CZ" sz="2400" dirty="0">
                <a:hlinkClick r:id="rId3"/>
              </a:rPr>
              <a:t>http://</a:t>
            </a:r>
            <a:r>
              <a:rPr lang="cs-CZ" sz="2400" dirty="0" smtClean="0">
                <a:hlinkClick r:id="rId3"/>
              </a:rPr>
              <a:t>commons.wikimedia.org/wiki/File:Free_X_for_Mac_OS_logo.png</a:t>
            </a:r>
            <a:endParaRPr lang="cs-CZ" sz="2400" dirty="0" smtClean="0"/>
          </a:p>
          <a:p>
            <a:pPr lvl="1">
              <a:defRPr/>
            </a:pPr>
            <a:r>
              <a:rPr lang="cs-CZ" sz="2400" dirty="0">
                <a:hlinkClick r:id="rId4"/>
              </a:rPr>
              <a:t>http://</a:t>
            </a:r>
            <a:r>
              <a:rPr lang="cs-CZ" sz="2400" dirty="0" smtClean="0">
                <a:hlinkClick r:id="rId4"/>
              </a:rPr>
              <a:t>commons.wikimedia.org/wiki/File:Icon-windows_os.svg</a:t>
            </a:r>
            <a:endParaRPr lang="cs-CZ" sz="2400" dirty="0" smtClean="0"/>
          </a:p>
          <a:p>
            <a:pPr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0161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961</TotalTime>
  <Words>179</Words>
  <Application>Microsoft Office PowerPoint</Application>
  <PresentationFormat>Předvádění na obrazovce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Horizont</vt:lpstr>
      <vt:lpstr> </vt:lpstr>
      <vt:lpstr>Obsah</vt:lpstr>
      <vt:lpstr>Operační systémy</vt:lpstr>
      <vt:lpstr>Pracovní plocha Windows</vt:lpstr>
      <vt:lpstr>Tento počítač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tematického celku</dc:title>
  <dc:creator>koala</dc:creator>
  <cp:lastModifiedBy>Mirek</cp:lastModifiedBy>
  <cp:revision>145</cp:revision>
  <dcterms:created xsi:type="dcterms:W3CDTF">2011-04-17T19:50:20Z</dcterms:created>
  <dcterms:modified xsi:type="dcterms:W3CDTF">2011-12-07T18:42:01Z</dcterms:modified>
</cp:coreProperties>
</file>