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7"/>
  </p:notesMasterIdLst>
  <p:sldIdLst>
    <p:sldId id="292" r:id="rId2"/>
    <p:sldId id="293" r:id="rId3"/>
    <p:sldId id="294" r:id="rId4"/>
    <p:sldId id="297" r:id="rId5"/>
    <p:sldId id="295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E05"/>
    <a:srgbClr val="F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9EA1-5EE4-4C56-BE10-767608F0AF9B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DACE-2EFD-421E-996F-BB00B84958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7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800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cs-CZ" sz="8800" dirty="0">
                <a:solidFill>
                  <a:srgbClr val="FF3300"/>
                </a:solidFill>
                <a:latin typeface="Arial" charset="0"/>
              </a:rPr>
            </a:br>
            <a:endParaRPr lang="cs-CZ" sz="8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099" name="Podnadpis 2"/>
          <p:cNvSpPr txBox="1">
            <a:spLocks/>
          </p:cNvSpPr>
          <p:nvPr/>
        </p:nvSpPr>
        <p:spPr bwMode="auto">
          <a:xfrm>
            <a:off x="722313" y="765175"/>
            <a:ext cx="6189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VY_III/2_INOVACE_28_Klávesnice 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 ovládání PC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599" y="3429000"/>
            <a:ext cx="7235981" cy="165618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5300" b="1" strike="noStrike" kern="1200" baseline="0">
                <a:solidFill>
                  <a:schemeClr val="tx2">
                    <a:shade val="85000"/>
                    <a:satMod val="150000"/>
                  </a:schemeClr>
                </a:solidFill>
                <a:effectLst/>
                <a:latin typeface="+mj-lt"/>
                <a:ea typeface="+mj-lt"/>
                <a:cs typeface="+mj-lt"/>
              </a:defRPr>
            </a:lvl1pPr>
          </a:lstStyle>
          <a:p>
            <a:pPr>
              <a:defRPr/>
            </a:pPr>
            <a:r>
              <a:rPr lang="cs-CZ" sz="8000" dirty="0" smtClean="0">
                <a:latin typeface="Arial Black" pitchFamily="34" charset="0"/>
              </a:rPr>
              <a:t>Klávesnice a ovládání PC</a:t>
            </a:r>
            <a:endParaRPr lang="cs-CZ" sz="8000" dirty="0">
              <a:latin typeface="Arial Black" pitchFamily="34" charset="0"/>
            </a:endParaRPr>
          </a:p>
        </p:txBody>
      </p:sp>
      <p:pic>
        <p:nvPicPr>
          <p:cNvPr id="130053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757863"/>
            <a:ext cx="3290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Podnadpis 2"/>
          <p:cNvSpPr txBox="1">
            <a:spLocks/>
          </p:cNvSpPr>
          <p:nvPr/>
        </p:nvSpPr>
        <p:spPr bwMode="auto">
          <a:xfrm>
            <a:off x="6443663" y="6100763"/>
            <a:ext cx="216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Miroslav Kaňok</a:t>
            </a:r>
          </a:p>
        </p:txBody>
      </p:sp>
    </p:spTree>
    <p:extLst>
      <p:ext uri="{BB962C8B-B14F-4D97-AF65-F5344CB8AC3E}">
        <p14:creationId xmlns:p14="http://schemas.microsoft.com/office/powerpoint/2010/main" val="36734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02468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Obsah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39750" y="1676400"/>
            <a:ext cx="7772400" cy="41148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cs-CZ" sz="3600" dirty="0" smtClean="0"/>
              <a:t>Základní popis klávesnice</a:t>
            </a:r>
          </a:p>
          <a:p>
            <a:pPr marL="609600" indent="-609600" eaLnBrk="1" hangingPunct="1"/>
            <a:r>
              <a:rPr lang="cs-CZ" sz="3600" dirty="0" smtClean="0"/>
              <a:t>Význam některých kláves</a:t>
            </a:r>
          </a:p>
          <a:p>
            <a:pPr marL="609600" indent="-609600" eaLnBrk="1" hangingPunct="1"/>
            <a:r>
              <a:rPr lang="cs-CZ" sz="3600" dirty="0" smtClean="0"/>
              <a:t>Použité zdroje</a:t>
            </a:r>
          </a:p>
          <a:p>
            <a:pPr marL="609600" indent="-609600" eaLnBrk="1" hangingPunct="1"/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569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024688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Základní Popis klávesnice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03551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197378" y="2420888"/>
            <a:ext cx="4608512" cy="360040"/>
          </a:xfrm>
          <a:prstGeom prst="roundRect">
            <a:avLst/>
          </a:prstGeom>
          <a:solidFill>
            <a:srgbClr val="92D05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Funkční klávesy – např. nápověda, hledání …</a:t>
            </a:r>
            <a:endParaRPr lang="cs-CZ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2802926"/>
            <a:ext cx="5256584" cy="1778201"/>
          </a:xfrm>
          <a:prstGeom prst="roundRect">
            <a:avLst/>
          </a:prstGeom>
          <a:solidFill>
            <a:srgbClr val="00B0F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Znaková část klávesnice (alfanumerická)</a:t>
            </a:r>
            <a:endParaRPr lang="cs-CZ" sz="32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868144" y="2573287"/>
            <a:ext cx="1152128" cy="2007839"/>
          </a:xfrm>
          <a:prstGeom prst="roundRect">
            <a:avLst/>
          </a:prstGeom>
          <a:solidFill>
            <a:srgbClr val="FFFF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Řídící a kurzorové klávesy.</a:t>
            </a:r>
            <a:endParaRPr lang="cs-CZ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020272" y="2802927"/>
            <a:ext cx="1304528" cy="1778200"/>
          </a:xfrm>
          <a:prstGeom prst="roundRect">
            <a:avLst/>
          </a:prstGeom>
          <a:solidFill>
            <a:srgbClr val="FFC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Číselná část (numerická)</a:t>
            </a:r>
            <a:endParaRPr lang="cs-CZ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092280" y="2276872"/>
            <a:ext cx="1232520" cy="504056"/>
          </a:xfrm>
          <a:prstGeom prst="roundRect">
            <a:avLst/>
          </a:prstGeom>
          <a:solidFill>
            <a:srgbClr val="7030A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Kontrolky</a:t>
            </a:r>
            <a:endParaRPr lang="cs-CZ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6573" y="188640"/>
            <a:ext cx="7785050" cy="15834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Význam některých kláves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6" y="2276872"/>
            <a:ext cx="69782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1153308" y="2688472"/>
            <a:ext cx="288032" cy="246760"/>
          </a:xfrm>
          <a:prstGeom prst="roundRect">
            <a:avLst/>
          </a:prstGeom>
          <a:solidFill>
            <a:srgbClr val="FFC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ESC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Čárový popisek 1 10"/>
          <p:cNvSpPr/>
          <p:nvPr/>
        </p:nvSpPr>
        <p:spPr>
          <a:xfrm>
            <a:off x="442533" y="1774598"/>
            <a:ext cx="901788" cy="913874"/>
          </a:xfrm>
          <a:prstGeom prst="borderCallout1">
            <a:avLst>
              <a:gd name="adj1" fmla="val 41028"/>
              <a:gd name="adj2" fmla="val 107109"/>
              <a:gd name="adj3" fmla="val 113267"/>
              <a:gd name="adj4" fmla="val 10647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Escape</a:t>
            </a: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</a:t>
            </a: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zavírá, ruší, vrací zpět 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var L 3"/>
          <p:cNvSpPr/>
          <p:nvPr/>
        </p:nvSpPr>
        <p:spPr>
          <a:xfrm>
            <a:off x="4860032" y="3320988"/>
            <a:ext cx="720080" cy="648072"/>
          </a:xfrm>
          <a:prstGeom prst="corner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Enter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Čárový popisek 1 11"/>
          <p:cNvSpPr/>
          <p:nvPr/>
        </p:nvSpPr>
        <p:spPr>
          <a:xfrm>
            <a:off x="3598204" y="3117466"/>
            <a:ext cx="901788" cy="1008112"/>
          </a:xfrm>
          <a:prstGeom prst="borderCallout1">
            <a:avLst>
              <a:gd name="adj1" fmla="val 72453"/>
              <a:gd name="adj2" fmla="val 104605"/>
              <a:gd name="adj3" fmla="val 72151"/>
              <a:gd name="adj4" fmla="val 200366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potvrzuje, odesílá, na další odstavec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694936" y="4337538"/>
            <a:ext cx="288032" cy="318768"/>
          </a:xfrm>
          <a:prstGeom prst="roundRect">
            <a:avLst/>
          </a:prstGeom>
          <a:solidFill>
            <a:srgbClr val="FF0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271000" y="4323607"/>
            <a:ext cx="288032" cy="318768"/>
          </a:xfrm>
          <a:prstGeom prst="roundRect">
            <a:avLst/>
          </a:prstGeom>
          <a:solidFill>
            <a:srgbClr val="FF0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982968" y="4004839"/>
            <a:ext cx="288032" cy="318768"/>
          </a:xfrm>
          <a:prstGeom prst="roundRect">
            <a:avLst/>
          </a:prstGeom>
          <a:solidFill>
            <a:srgbClr val="FF0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982968" y="4337538"/>
            <a:ext cx="288032" cy="318768"/>
          </a:xfrm>
          <a:prstGeom prst="roundRect">
            <a:avLst/>
          </a:prstGeom>
          <a:solidFill>
            <a:srgbClr val="FF000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Čárový popisek 1 16"/>
          <p:cNvSpPr/>
          <p:nvPr/>
        </p:nvSpPr>
        <p:spPr>
          <a:xfrm>
            <a:off x="5205476" y="4897206"/>
            <a:ext cx="1266952" cy="913874"/>
          </a:xfrm>
          <a:prstGeom prst="borderCallout1">
            <a:avLst>
              <a:gd name="adj1" fmla="val 41028"/>
              <a:gd name="adj2" fmla="val 107109"/>
              <a:gd name="adj3" fmla="val -46084"/>
              <a:gd name="adj4" fmla="val 7529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Šipky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pohyb a posun (kurzoru, v nabídkách …)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694936" y="3321108"/>
            <a:ext cx="288032" cy="323915"/>
          </a:xfrm>
          <a:prstGeom prst="roundRect">
            <a:avLst/>
          </a:prstGeom>
          <a:solidFill>
            <a:srgbClr val="92D05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Insert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Čárový popisek 1 18"/>
          <p:cNvSpPr/>
          <p:nvPr/>
        </p:nvSpPr>
        <p:spPr>
          <a:xfrm>
            <a:off x="4499992" y="1774598"/>
            <a:ext cx="1194944" cy="913874"/>
          </a:xfrm>
          <a:prstGeom prst="borderCallout1">
            <a:avLst>
              <a:gd name="adj1" fmla="val 41028"/>
              <a:gd name="adj2" fmla="val 107109"/>
              <a:gd name="adj3" fmla="val 187384"/>
              <a:gd name="adj4" fmla="val 10740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přepínání mezi vkládáním a přepisováním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694936" y="3651586"/>
            <a:ext cx="288032" cy="317473"/>
          </a:xfrm>
          <a:prstGeom prst="roundRect">
            <a:avLst/>
          </a:prstGeom>
          <a:solidFill>
            <a:schemeClr val="bg1">
              <a:lumMod val="95000"/>
              <a:lumOff val="5000"/>
              <a:alpha val="5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delete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Čárový popisek 1 20"/>
          <p:cNvSpPr/>
          <p:nvPr/>
        </p:nvSpPr>
        <p:spPr>
          <a:xfrm>
            <a:off x="7740352" y="3402063"/>
            <a:ext cx="1194944" cy="913874"/>
          </a:xfrm>
          <a:prstGeom prst="borderCallout1">
            <a:avLst>
              <a:gd name="adj1" fmla="val 41028"/>
              <a:gd name="adj2" fmla="val 107109"/>
              <a:gd name="adj3" fmla="val 42857"/>
              <a:gd name="adj4" fmla="val -15901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mázání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znaku vpravo od kurzoru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991374" y="3327671"/>
            <a:ext cx="288032" cy="323915"/>
          </a:xfrm>
          <a:prstGeom prst="roundRect">
            <a:avLst/>
          </a:prstGeom>
          <a:solidFill>
            <a:srgbClr val="0070C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home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Čárový popisek 1 22"/>
          <p:cNvSpPr/>
          <p:nvPr/>
        </p:nvSpPr>
        <p:spPr>
          <a:xfrm>
            <a:off x="6731296" y="1726040"/>
            <a:ext cx="1194944" cy="550832"/>
          </a:xfrm>
          <a:prstGeom prst="borderCallout1">
            <a:avLst>
              <a:gd name="adj1" fmla="val 41028"/>
              <a:gd name="adj2" fmla="val 107109"/>
              <a:gd name="adj3" fmla="val 302180"/>
              <a:gd name="adj4" fmla="val -53203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na začátek řádku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5999758" y="3683241"/>
            <a:ext cx="288032" cy="323915"/>
          </a:xfrm>
          <a:prstGeom prst="roundRect">
            <a:avLst/>
          </a:prstGeom>
          <a:solidFill>
            <a:srgbClr val="7030A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Ende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Čárový popisek 1 24"/>
          <p:cNvSpPr/>
          <p:nvPr/>
        </p:nvSpPr>
        <p:spPr>
          <a:xfrm>
            <a:off x="7492906" y="2413056"/>
            <a:ext cx="1194944" cy="550832"/>
          </a:xfrm>
          <a:prstGeom prst="borderCallout1">
            <a:avLst>
              <a:gd name="adj1" fmla="val 41028"/>
              <a:gd name="adj2" fmla="val 107109"/>
              <a:gd name="adj3" fmla="val 257093"/>
              <a:gd name="adj4" fmla="val -115554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na konec řádku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6287790" y="3327670"/>
            <a:ext cx="288032" cy="323915"/>
          </a:xfrm>
          <a:prstGeom prst="roundRect">
            <a:avLst/>
          </a:prstGeom>
          <a:solidFill>
            <a:schemeClr val="tx2">
              <a:lumMod val="75000"/>
              <a:alpha val="5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InsePage</a:t>
            </a:r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upt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Čárový popisek 1 26"/>
          <p:cNvSpPr/>
          <p:nvPr/>
        </p:nvSpPr>
        <p:spPr>
          <a:xfrm>
            <a:off x="7680152" y="4589929"/>
            <a:ext cx="1194944" cy="766856"/>
          </a:xfrm>
          <a:prstGeom prst="borderCallout1">
            <a:avLst>
              <a:gd name="adj1" fmla="val 41028"/>
              <a:gd name="adj2" fmla="val 107109"/>
              <a:gd name="adj3" fmla="val -141420"/>
              <a:gd name="adj4" fmla="val -10232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Up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o jednu obrazovku nahoru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Čárový popisek 1 29"/>
          <p:cNvSpPr/>
          <p:nvPr/>
        </p:nvSpPr>
        <p:spPr>
          <a:xfrm>
            <a:off x="6895434" y="5356785"/>
            <a:ext cx="1194944" cy="766856"/>
          </a:xfrm>
          <a:prstGeom prst="borderCallout1">
            <a:avLst>
              <a:gd name="adj1" fmla="val 41028"/>
              <a:gd name="adj2" fmla="val 107109"/>
              <a:gd name="adj3" fmla="val -192944"/>
              <a:gd name="adj4" fmla="val -4281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Down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o jednu obrazovku dolů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6296174" y="3683241"/>
            <a:ext cx="288032" cy="323915"/>
          </a:xfrm>
          <a:prstGeom prst="roundRect">
            <a:avLst/>
          </a:prstGeom>
          <a:solidFill>
            <a:srgbClr val="002060">
              <a:alpha val="5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Page</a:t>
            </a:r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dowv</a:t>
            </a:r>
            <a:r>
              <a:rPr lang="cs-CZ" sz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upt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5356672" y="3002288"/>
            <a:ext cx="288032" cy="246760"/>
          </a:xfrm>
          <a:prstGeom prst="roundRect">
            <a:avLst/>
          </a:prstGeom>
          <a:solidFill>
            <a:srgbClr val="F50B91">
              <a:alpha val="53725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bcsp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4" name="Čárový popisek 1 33"/>
          <p:cNvSpPr/>
          <p:nvPr/>
        </p:nvSpPr>
        <p:spPr>
          <a:xfrm>
            <a:off x="3000732" y="1774598"/>
            <a:ext cx="1194944" cy="913874"/>
          </a:xfrm>
          <a:prstGeom prst="borderCallout1">
            <a:avLst>
              <a:gd name="adj1" fmla="val 41028"/>
              <a:gd name="adj2" fmla="val 107109"/>
              <a:gd name="adj3" fmla="val 145385"/>
              <a:gd name="adj4" fmla="val 204706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Backspace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mázání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znaku vlevo od kurzoru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156708" y="4007156"/>
            <a:ext cx="606979" cy="280002"/>
          </a:xfrm>
          <a:prstGeom prst="roundRect">
            <a:avLst/>
          </a:prstGeom>
          <a:solidFill>
            <a:srgbClr val="00B050">
              <a:alpha val="5333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shift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4860032" y="4035935"/>
            <a:ext cx="720080" cy="280002"/>
          </a:xfrm>
          <a:prstGeom prst="roundRect">
            <a:avLst/>
          </a:prstGeom>
          <a:solidFill>
            <a:srgbClr val="00B050">
              <a:alpha val="5333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shift</a:t>
            </a:r>
            <a:endParaRPr lang="cs-CZ" sz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8" name="Čárový popisek 1 37"/>
          <p:cNvSpPr/>
          <p:nvPr/>
        </p:nvSpPr>
        <p:spPr>
          <a:xfrm>
            <a:off x="3801981" y="4889390"/>
            <a:ext cx="1266952" cy="913874"/>
          </a:xfrm>
          <a:prstGeom prst="borderCallout1">
            <a:avLst>
              <a:gd name="adj1" fmla="val 41028"/>
              <a:gd name="adj2" fmla="val 107109"/>
              <a:gd name="adj3" fmla="val -75731"/>
              <a:gd name="adj4" fmla="val 10826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 další klávesou (psaní velkých písmen)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1070390" y="3341520"/>
            <a:ext cx="477274" cy="2800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Tab</a:t>
            </a:r>
            <a:endParaRPr lang="cs-CZ" sz="1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Čárový popisek 1 39"/>
          <p:cNvSpPr/>
          <p:nvPr/>
        </p:nvSpPr>
        <p:spPr>
          <a:xfrm>
            <a:off x="2123728" y="3164585"/>
            <a:ext cx="1266952" cy="913874"/>
          </a:xfrm>
          <a:prstGeom prst="borderCallout1">
            <a:avLst>
              <a:gd name="adj1" fmla="val 41028"/>
              <a:gd name="adj2" fmla="val 107109"/>
              <a:gd name="adj3" fmla="val 37915"/>
              <a:gd name="adj4" fmla="val -5568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posun kurzoru doprava na tabulátor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1105684" y="3683241"/>
            <a:ext cx="477274" cy="28000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Caps </a:t>
            </a:r>
            <a:r>
              <a:rPr lang="cs-CZ" sz="9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Lock</a:t>
            </a:r>
            <a:endParaRPr lang="cs-CZ" sz="1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Čárový popisek 1 41"/>
          <p:cNvSpPr/>
          <p:nvPr/>
        </p:nvSpPr>
        <p:spPr>
          <a:xfrm>
            <a:off x="2363584" y="4897207"/>
            <a:ext cx="1266952" cy="906058"/>
          </a:xfrm>
          <a:prstGeom prst="borderCallout1">
            <a:avLst>
              <a:gd name="adj1" fmla="val 41028"/>
              <a:gd name="adj2" fmla="val 107109"/>
              <a:gd name="adj3" fmla="val -113655"/>
              <a:gd name="adj4" fmla="val -74401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Caps </a:t>
            </a:r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Lock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aktivace velkých písmen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Čárový popisek 1 42"/>
          <p:cNvSpPr/>
          <p:nvPr/>
        </p:nvSpPr>
        <p:spPr>
          <a:xfrm>
            <a:off x="930009" y="4893298"/>
            <a:ext cx="1266952" cy="906058"/>
          </a:xfrm>
          <a:prstGeom prst="borderCallout1">
            <a:avLst>
              <a:gd name="adj1" fmla="val 41028"/>
              <a:gd name="adj2" fmla="val 107109"/>
              <a:gd name="adj3" fmla="val -184673"/>
              <a:gd name="adj4" fmla="val 44863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</a:t>
            </a: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Lock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aktivace a deaktivace  numerické klávesnice</a:t>
            </a:r>
            <a:endParaRPr lang="cs-C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6643306" y="3002288"/>
            <a:ext cx="238637" cy="28000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0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2"/>
                </a:solidFill>
                <a:latin typeface="Arial Black" pitchFamily="34" charset="0"/>
              </a:rPr>
              <a:t>POUŽITÉ ZDROJE</a:t>
            </a:r>
            <a:endParaRPr lang="cs-CZ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916832"/>
            <a:ext cx="7125112" cy="1349678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cs-CZ" sz="2400" i="1" dirty="0"/>
              <a:t>Informační a komunikační technologie</a:t>
            </a:r>
            <a:r>
              <a:rPr lang="cs-CZ" sz="2400" dirty="0"/>
              <a:t> [online]. 2010 [cit. 2011-09-17]. Zásady práce s počítačem a osobní zdraví. Dostupné z WWW: &lt;http://vyuka-ict.ic.cz/</a:t>
            </a:r>
            <a:r>
              <a:rPr lang="cs-CZ" sz="2400" dirty="0" err="1"/>
              <a:t>index.php?p</a:t>
            </a:r>
            <a:r>
              <a:rPr lang="cs-CZ" sz="2400" dirty="0"/>
              <a:t>=62&gt;.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494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954</TotalTime>
  <Words>181</Words>
  <Application>Microsoft Office PowerPoint</Application>
  <PresentationFormat>Předvádění na obrazovce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Horizont</vt:lpstr>
      <vt:lpstr> </vt:lpstr>
      <vt:lpstr>Obsah</vt:lpstr>
      <vt:lpstr>Základní Popis klávesnice</vt:lpstr>
      <vt:lpstr>Význam některých kláves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tematického celku</dc:title>
  <dc:creator>koala</dc:creator>
  <cp:lastModifiedBy>Mirek</cp:lastModifiedBy>
  <cp:revision>142</cp:revision>
  <dcterms:created xsi:type="dcterms:W3CDTF">2011-04-17T19:50:20Z</dcterms:created>
  <dcterms:modified xsi:type="dcterms:W3CDTF">2011-12-07T18:19:44Z</dcterms:modified>
</cp:coreProperties>
</file>