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8"/>
  </p:notesMasterIdLst>
  <p:sldIdLst>
    <p:sldId id="262" r:id="rId2"/>
    <p:sldId id="263" r:id="rId3"/>
    <p:sldId id="265" r:id="rId4"/>
    <p:sldId id="266" r:id="rId5"/>
    <p:sldId id="267" r:id="rId6"/>
    <p:sldId id="264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2E05"/>
    <a:srgbClr val="F50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E9EA1-5EE4-4C56-BE10-767608F0AF9B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3DACE-2EFD-421E-996F-BB00B8495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97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Acer_Aspire_8920_Gemstone_by_Georgy.JPG" TargetMode="External"/><Relationship Id="rId2" Type="http://schemas.openxmlformats.org/officeDocument/2006/relationships/hyperlink" Target="http://commons.wikimedia.org/wiki/File:HTC_Magic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Woman-typing-on-laptop.jpg" TargetMode="External"/><Relationship Id="rId5" Type="http://schemas.openxmlformats.org/officeDocument/2006/relationships/hyperlink" Target="http://commons.wikimedia.org/wiki/File:IBM_Blue_Gene_P_supercomputer.jpg" TargetMode="External"/><Relationship Id="rId4" Type="http://schemas.openxmlformats.org/officeDocument/2006/relationships/hyperlink" Target="http://commons.wikimedia.org/wiki/File:Personal_Computer_Pentium_I_586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819400"/>
            <a:ext cx="77724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 rtlCol="0"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8800" dirty="0">
                <a:solidFill>
                  <a:srgbClr val="FF3300"/>
                </a:solidFill>
                <a:latin typeface="Arial" charset="0"/>
              </a:rPr>
              <a:t/>
            </a:r>
            <a:br>
              <a:rPr lang="cs-CZ" sz="8800" dirty="0">
                <a:solidFill>
                  <a:srgbClr val="FF3300"/>
                </a:solidFill>
                <a:latin typeface="Arial" charset="0"/>
              </a:rPr>
            </a:br>
            <a:endParaRPr lang="cs-CZ" sz="88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099" name="Podnadpis 2"/>
          <p:cNvSpPr txBox="1">
            <a:spLocks/>
          </p:cNvSpPr>
          <p:nvPr/>
        </p:nvSpPr>
        <p:spPr bwMode="auto">
          <a:xfrm>
            <a:off x="722313" y="765175"/>
            <a:ext cx="6189662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VY_III/2_INOVACE_22_Počítač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935753" y="2420888"/>
            <a:ext cx="7235981" cy="1656184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defPPr>
              <a:defRPr sz="4400">
                <a:solidFill>
                  <a:schemeClr val="tx2">
                    <a:shade val="80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5300" b="1" strike="noStrike" kern="1200" baseline="0">
                <a:solidFill>
                  <a:schemeClr val="tx2">
                    <a:shade val="85000"/>
                    <a:satMod val="150000"/>
                  </a:schemeClr>
                </a:solidFill>
                <a:effectLst/>
                <a:latin typeface="+mj-lt"/>
                <a:ea typeface="+mj-lt"/>
                <a:cs typeface="+mj-lt"/>
              </a:defRPr>
            </a:lvl1pPr>
          </a:lstStyle>
          <a:p>
            <a:pPr>
              <a:defRPr/>
            </a:pPr>
            <a:r>
              <a:rPr lang="cs-CZ" sz="8800" dirty="0" smtClean="0">
                <a:latin typeface="Arial Black" pitchFamily="34" charset="0"/>
              </a:rPr>
              <a:t>Počítač</a:t>
            </a:r>
            <a:endParaRPr lang="cs-CZ" sz="8800" dirty="0">
              <a:latin typeface="Arial Black" pitchFamily="34" charset="0"/>
            </a:endParaRPr>
          </a:p>
        </p:txBody>
      </p:sp>
      <p:pic>
        <p:nvPicPr>
          <p:cNvPr id="130053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Podnadpis 2"/>
          <p:cNvSpPr txBox="1">
            <a:spLocks/>
          </p:cNvSpPr>
          <p:nvPr/>
        </p:nvSpPr>
        <p:spPr bwMode="auto">
          <a:xfrm>
            <a:off x="6443663" y="6100763"/>
            <a:ext cx="21605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Miroslav Kaňok</a:t>
            </a:r>
          </a:p>
        </p:txBody>
      </p:sp>
    </p:spTree>
    <p:extLst>
      <p:ext uri="{BB962C8B-B14F-4D97-AF65-F5344CB8AC3E}">
        <p14:creationId xmlns:p14="http://schemas.microsoft.com/office/powerpoint/2010/main" val="380885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024688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0"/>
              </a:spcBef>
            </a:pPr>
            <a:r>
              <a:rPr lang="cs-CZ" sz="5400" dirty="0" smtClean="0">
                <a:solidFill>
                  <a:schemeClr val="accent2"/>
                </a:solidFill>
                <a:latin typeface="Arial Black" pitchFamily="34" charset="0"/>
              </a:rPr>
              <a:t>Obsah</a:t>
            </a:r>
            <a:endParaRPr lang="cs-CZ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39750" y="1676400"/>
            <a:ext cx="7772400" cy="4114800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cs-CZ" sz="3600" dirty="0" smtClean="0"/>
              <a:t>Co je počítač</a:t>
            </a:r>
          </a:p>
          <a:p>
            <a:pPr marL="609600" indent="-609600" eaLnBrk="1" hangingPunct="1"/>
            <a:r>
              <a:rPr lang="cs-CZ" sz="3600" dirty="0" smtClean="0"/>
              <a:t>Složení počítače</a:t>
            </a:r>
          </a:p>
          <a:p>
            <a:pPr marL="609600" indent="-609600" eaLnBrk="1" hangingPunct="1"/>
            <a:r>
              <a:rPr lang="cs-CZ" sz="3600" dirty="0" smtClean="0"/>
              <a:t>Uživatel a </a:t>
            </a:r>
            <a:r>
              <a:rPr lang="cs-CZ" sz="3600" dirty="0" smtClean="0"/>
              <a:t>PC</a:t>
            </a:r>
          </a:p>
          <a:p>
            <a:pPr marL="609600" indent="-609600" eaLnBrk="1" hangingPunct="1"/>
            <a:r>
              <a:rPr lang="cs-CZ" sz="3600" dirty="0" smtClean="0"/>
              <a:t>Použité zdroje</a:t>
            </a:r>
            <a:endParaRPr lang="cs-CZ" sz="3600" dirty="0" smtClean="0"/>
          </a:p>
          <a:p>
            <a:pPr marL="609600" indent="-609600" eaLnBrk="1" hangingPunct="1"/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352337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9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4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024688" cy="1143000"/>
          </a:xfrm>
        </p:spPr>
        <p:txBody>
          <a:bodyPr/>
          <a:lstStyle/>
          <a:p>
            <a:r>
              <a:rPr lang="cs-CZ" sz="5400" smtClean="0">
                <a:solidFill>
                  <a:schemeClr val="accent2"/>
                </a:solidFill>
                <a:latin typeface="Arial Black" pitchFamily="34" charset="0"/>
              </a:rPr>
              <a:t>Co je počítač?</a:t>
            </a: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539750" y="1676400"/>
            <a:ext cx="7772400" cy="1182688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cs-CZ" sz="2800" b="1" dirty="0"/>
              <a:t>Počítač</a:t>
            </a:r>
            <a:r>
              <a:rPr lang="cs-CZ" sz="2800" dirty="0"/>
              <a:t> </a:t>
            </a:r>
            <a:r>
              <a:rPr lang="cs-CZ" sz="2800" dirty="0" smtClean="0"/>
              <a:t>(PC) je zařízení</a:t>
            </a:r>
            <a:r>
              <a:rPr lang="cs-CZ" sz="2800" dirty="0"/>
              <a:t>, které </a:t>
            </a:r>
            <a:r>
              <a:rPr lang="cs-CZ" sz="2800" dirty="0" smtClean="0"/>
              <a:t>zpracovává</a:t>
            </a:r>
            <a:r>
              <a:rPr lang="cs-CZ" sz="2800" dirty="0"/>
              <a:t> </a:t>
            </a:r>
            <a:r>
              <a:rPr lang="cs-CZ" sz="2800" b="1" dirty="0"/>
              <a:t>data</a:t>
            </a:r>
            <a:r>
              <a:rPr lang="cs-CZ" sz="2800" dirty="0"/>
              <a:t> pomocí předem vytvořeného </a:t>
            </a:r>
            <a:r>
              <a:rPr lang="cs-CZ" sz="2800" b="1" dirty="0"/>
              <a:t>programu</a:t>
            </a:r>
            <a:r>
              <a:rPr lang="cs-CZ" sz="2800" dirty="0"/>
              <a:t>. </a:t>
            </a:r>
            <a:endParaRPr lang="cs-CZ" sz="2800" dirty="0" smtClean="0"/>
          </a:p>
          <a:p>
            <a:pPr marL="0" indent="0">
              <a:buFont typeface="Arial" charset="0"/>
              <a:buNone/>
              <a:defRPr/>
            </a:pPr>
            <a:endParaRPr lang="cs-CZ" sz="3500" dirty="0"/>
          </a:p>
          <a:p>
            <a:pPr marL="1257300" lvl="3" indent="0">
              <a:buFont typeface="Arial" charset="0"/>
              <a:buNone/>
              <a:defRPr/>
            </a:pPr>
            <a:endParaRPr lang="cs-CZ" sz="30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cs-CZ" sz="3600" dirty="0" smtClean="0"/>
          </a:p>
        </p:txBody>
      </p:sp>
      <p:sp>
        <p:nvSpPr>
          <p:cNvPr id="2" name="Zaoblený obdélník 1"/>
          <p:cNvSpPr/>
          <p:nvPr/>
        </p:nvSpPr>
        <p:spPr>
          <a:xfrm>
            <a:off x="827088" y="4765675"/>
            <a:ext cx="3024187" cy="936625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dirty="0">
                <a:solidFill>
                  <a:schemeClr val="bg1"/>
                </a:solidFill>
              </a:rPr>
              <a:t>Přenosné počítače – např. „chytrý“ mobilní telefon, notebook …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4211638" y="4746625"/>
            <a:ext cx="1836737" cy="935038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>
                <a:solidFill>
                  <a:schemeClr val="bg1"/>
                </a:solidFill>
              </a:rPr>
              <a:t>Stolní počítač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6210300" y="4765675"/>
            <a:ext cx="2095500" cy="936625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>
                <a:solidFill>
                  <a:schemeClr val="bg1"/>
                </a:solidFill>
              </a:rPr>
              <a:t>Velice výkonný sálový počítač</a:t>
            </a:r>
          </a:p>
        </p:txBody>
      </p:sp>
      <p:pic>
        <p:nvPicPr>
          <p:cNvPr id="32770" name="Picture 2" descr="File:HTC Magi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636838"/>
            <a:ext cx="1076325" cy="210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4" descr="File:Acer Aspire 8920 Gemstone by Georg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3122613"/>
            <a:ext cx="1800225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6" descr="File:Personal Computer Pentium I 58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298825"/>
            <a:ext cx="1836737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6" name="Picture 8" descr="File:IBM Blue Gene P supercomput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338" y="3122613"/>
            <a:ext cx="2049462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911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  <p:bldP spid="2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424738" cy="1143000"/>
          </a:xfrm>
        </p:spPr>
        <p:txBody>
          <a:bodyPr/>
          <a:lstStyle/>
          <a:p>
            <a:r>
              <a:rPr lang="cs-CZ" sz="5400" dirty="0" smtClean="0">
                <a:solidFill>
                  <a:schemeClr val="accent2"/>
                </a:solidFill>
                <a:latin typeface="Arial Black" pitchFamily="34" charset="0"/>
              </a:rPr>
              <a:t>Složení počítače</a:t>
            </a: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539750" y="1484313"/>
            <a:ext cx="7772400" cy="3409950"/>
          </a:xfrm>
        </p:spPr>
        <p:txBody>
          <a:bodyPr>
            <a:no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cs-CZ" sz="3600" dirty="0" smtClean="0"/>
              <a:t>Současný </a:t>
            </a:r>
            <a:r>
              <a:rPr lang="cs-CZ" sz="3600" dirty="0"/>
              <a:t>počítač se skládá z</a:t>
            </a:r>
            <a:endParaRPr lang="cs-CZ" sz="4400" dirty="0"/>
          </a:p>
          <a:p>
            <a:pPr>
              <a:defRPr/>
            </a:pPr>
            <a:r>
              <a:rPr lang="cs-CZ" sz="3900" u="sng" dirty="0" smtClean="0"/>
              <a:t>Hardware (HW)</a:t>
            </a:r>
            <a:r>
              <a:rPr lang="cs-CZ" sz="3900" dirty="0" smtClean="0"/>
              <a:t> - fyzické </a:t>
            </a:r>
            <a:r>
              <a:rPr lang="cs-CZ" sz="3900" dirty="0"/>
              <a:t>části </a:t>
            </a:r>
            <a:r>
              <a:rPr lang="cs-CZ" sz="3900" dirty="0" smtClean="0"/>
              <a:t>počítače (například</a:t>
            </a:r>
            <a:r>
              <a:rPr lang="cs-CZ" sz="3900" dirty="0"/>
              <a:t> klávesnice, monitor atd.) </a:t>
            </a:r>
            <a:endParaRPr lang="cs-CZ" sz="3900" dirty="0" smtClean="0"/>
          </a:p>
          <a:p>
            <a:pPr>
              <a:defRPr/>
            </a:pPr>
            <a:r>
              <a:rPr lang="cs-CZ" sz="4000" dirty="0"/>
              <a:t> </a:t>
            </a:r>
            <a:r>
              <a:rPr lang="cs-CZ" sz="3900" u="sng" dirty="0" smtClean="0"/>
              <a:t>Software (SW)</a:t>
            </a:r>
            <a:r>
              <a:rPr lang="cs-CZ" sz="3900" dirty="0"/>
              <a:t> </a:t>
            </a:r>
            <a:r>
              <a:rPr lang="cs-CZ" sz="3900" dirty="0" smtClean="0"/>
              <a:t>(operační systém, programy</a:t>
            </a:r>
            <a:r>
              <a:rPr lang="cs-CZ" sz="3900" dirty="0"/>
              <a:t>). </a:t>
            </a:r>
            <a:endParaRPr lang="cs-CZ" sz="3900" dirty="0" smtClean="0"/>
          </a:p>
        </p:txBody>
      </p:sp>
    </p:spTree>
    <p:extLst>
      <p:ext uri="{BB962C8B-B14F-4D97-AF65-F5344CB8AC3E}">
        <p14:creationId xmlns:p14="http://schemas.microsoft.com/office/powerpoint/2010/main" val="258575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File:Woman-typing-on-lapt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063" y="3997325"/>
            <a:ext cx="2160587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632700" cy="1143000"/>
          </a:xfrm>
        </p:spPr>
        <p:txBody>
          <a:bodyPr/>
          <a:lstStyle/>
          <a:p>
            <a:r>
              <a:rPr lang="cs-CZ" sz="5400" smtClean="0">
                <a:solidFill>
                  <a:schemeClr val="accent2"/>
                </a:solidFill>
                <a:latin typeface="Arial Black" pitchFamily="34" charset="0"/>
              </a:rPr>
              <a:t>Uživatel a PC</a:t>
            </a:r>
          </a:p>
        </p:txBody>
      </p:sp>
      <p:sp>
        <p:nvSpPr>
          <p:cNvPr id="2" name="Vodorovný svitek 1"/>
          <p:cNvSpPr/>
          <p:nvPr/>
        </p:nvSpPr>
        <p:spPr>
          <a:xfrm>
            <a:off x="539750" y="981075"/>
            <a:ext cx="7416800" cy="3240088"/>
          </a:xfrm>
          <a:prstGeom prst="horizontalScroll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>
                <a:solidFill>
                  <a:schemeClr val="tx1"/>
                </a:solidFill>
              </a:rPr>
              <a:t>Počítač je nejčastěji ovládán uživatelem, který poskytuje počítači data  díky vstupním zařízení (např. klávesnicí) a počítač výsledky prezentuje pomocí výstupních zařízení (např. monitor) . </a:t>
            </a:r>
          </a:p>
          <a:p>
            <a:pPr algn="ctr">
              <a:defRPr/>
            </a:pPr>
            <a:r>
              <a:rPr lang="cs-CZ" sz="2400" dirty="0">
                <a:solidFill>
                  <a:schemeClr val="tx1"/>
                </a:solidFill>
              </a:rPr>
              <a:t>V současnosti jsou počítače využívány téměř ve všech oborech lidské činnosti.</a:t>
            </a:r>
            <a:endParaRPr lang="cs-CZ" sz="32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cs-CZ" dirty="0"/>
          </a:p>
        </p:txBody>
      </p:sp>
      <p:sp>
        <p:nvSpPr>
          <p:cNvPr id="4" name="Čárový popisek 1 3"/>
          <p:cNvSpPr/>
          <p:nvPr/>
        </p:nvSpPr>
        <p:spPr>
          <a:xfrm>
            <a:off x="669925" y="4303713"/>
            <a:ext cx="2305050" cy="1008062"/>
          </a:xfrm>
          <a:prstGeom prst="borderCallout1">
            <a:avLst>
              <a:gd name="adj1" fmla="val 51020"/>
              <a:gd name="adj2" fmla="val 97361"/>
              <a:gd name="adj3" fmla="val 20832"/>
              <a:gd name="adj4" fmla="val 118749"/>
            </a:avLst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>
                <a:solidFill>
                  <a:srgbClr val="00B0F0"/>
                </a:solidFill>
              </a:rPr>
              <a:t>Uživatel poskytuje data</a:t>
            </a:r>
            <a:endParaRPr lang="cs-CZ" sz="2000" dirty="0">
              <a:solidFill>
                <a:srgbClr val="00B0F0"/>
              </a:solidFill>
            </a:endParaRPr>
          </a:p>
        </p:txBody>
      </p:sp>
      <p:sp>
        <p:nvSpPr>
          <p:cNvPr id="8" name="Čárový popisek 1 7"/>
          <p:cNvSpPr/>
          <p:nvPr/>
        </p:nvSpPr>
        <p:spPr>
          <a:xfrm>
            <a:off x="5416550" y="4941888"/>
            <a:ext cx="2808288" cy="782637"/>
          </a:xfrm>
          <a:prstGeom prst="borderCallout1">
            <a:avLst>
              <a:gd name="adj1" fmla="val 51125"/>
              <a:gd name="adj2" fmla="val 348"/>
              <a:gd name="adj3" fmla="val 37119"/>
              <a:gd name="adj4" fmla="val -43579"/>
            </a:avLst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>
                <a:solidFill>
                  <a:srgbClr val="00B0F0"/>
                </a:solidFill>
              </a:rPr>
              <a:t>Vstupní zařízení (klávesnice)</a:t>
            </a:r>
          </a:p>
        </p:txBody>
      </p:sp>
      <p:sp>
        <p:nvSpPr>
          <p:cNvPr id="9" name="Čárový popisek 1 8"/>
          <p:cNvSpPr/>
          <p:nvPr/>
        </p:nvSpPr>
        <p:spPr>
          <a:xfrm>
            <a:off x="5416550" y="3997325"/>
            <a:ext cx="2808288" cy="784225"/>
          </a:xfrm>
          <a:prstGeom prst="borderCallout1">
            <a:avLst>
              <a:gd name="adj1" fmla="val 44394"/>
              <a:gd name="adj2" fmla="val 348"/>
              <a:gd name="adj3" fmla="val 77713"/>
              <a:gd name="adj4" fmla="val -30971"/>
            </a:avLst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>
                <a:solidFill>
                  <a:srgbClr val="00B0F0"/>
                </a:solidFill>
              </a:rPr>
              <a:t>Výstupní zařízení (monitor)</a:t>
            </a:r>
          </a:p>
        </p:txBody>
      </p:sp>
    </p:spTree>
    <p:extLst>
      <p:ext uri="{BB962C8B-B14F-4D97-AF65-F5344CB8AC3E}">
        <p14:creationId xmlns:p14="http://schemas.microsoft.com/office/powerpoint/2010/main" val="49561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accent2"/>
                </a:solidFill>
                <a:latin typeface="Arial Black" pitchFamily="34" charset="0"/>
              </a:rPr>
              <a:t>POUŽITÉ ZDROJE</a:t>
            </a:r>
            <a:endParaRPr lang="cs-CZ" dirty="0"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1628800"/>
            <a:ext cx="7125112" cy="4176464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cs-CZ" sz="2000" dirty="0"/>
              <a:t>Počítač. In </a:t>
            </a:r>
            <a:r>
              <a:rPr lang="cs-CZ" sz="2000" i="1" dirty="0" err="1"/>
              <a:t>Wikipedia</a:t>
            </a:r>
            <a:r>
              <a:rPr lang="cs-CZ" sz="2000" i="1" dirty="0"/>
              <a:t> : </a:t>
            </a:r>
            <a:r>
              <a:rPr lang="cs-CZ" sz="2000" i="1" dirty="0" err="1"/>
              <a:t>the</a:t>
            </a:r>
            <a:r>
              <a:rPr lang="cs-CZ" sz="2000" i="1" dirty="0"/>
              <a:t> free </a:t>
            </a:r>
            <a:r>
              <a:rPr lang="cs-CZ" sz="2000" i="1" dirty="0" err="1"/>
              <a:t>encyclopedia</a:t>
            </a:r>
            <a:r>
              <a:rPr lang="cs-CZ" sz="2000" dirty="0"/>
              <a:t> [online]. St. </a:t>
            </a:r>
            <a:r>
              <a:rPr lang="cs-CZ" sz="2000" dirty="0" err="1"/>
              <a:t>Petersburg</a:t>
            </a:r>
            <a:r>
              <a:rPr lang="cs-CZ" sz="2000" dirty="0"/>
              <a:t> (Florida) : </a:t>
            </a:r>
            <a:r>
              <a:rPr lang="cs-CZ" sz="2000" dirty="0" err="1"/>
              <a:t>Wikipedia</a:t>
            </a:r>
            <a:r>
              <a:rPr lang="cs-CZ" sz="2000" dirty="0"/>
              <a:t> </a:t>
            </a:r>
            <a:r>
              <a:rPr lang="cs-CZ" sz="2000" dirty="0" err="1"/>
              <a:t>Foundation</a:t>
            </a:r>
            <a:r>
              <a:rPr lang="cs-CZ" sz="2000" dirty="0"/>
              <a:t>, 29.12.2002, last </a:t>
            </a:r>
            <a:r>
              <a:rPr lang="cs-CZ" sz="2000" dirty="0" err="1"/>
              <a:t>modified</a:t>
            </a:r>
            <a:r>
              <a:rPr lang="cs-CZ" sz="2000" dirty="0"/>
              <a:t> on 2.7.2011 [cit. 2011-08-02]. Dostupné z WWW: &lt;http://cs.wikipedia.org/wiki/Počítač</a:t>
            </a:r>
            <a:r>
              <a:rPr lang="cs-CZ" sz="2000" dirty="0" smtClean="0"/>
              <a:t>&gt;.</a:t>
            </a:r>
          </a:p>
          <a:p>
            <a:pPr>
              <a:defRPr/>
            </a:pPr>
            <a:r>
              <a:rPr lang="cs-CZ" sz="1800" dirty="0"/>
              <a:t>Dostupný pod licencí GNU Free </a:t>
            </a:r>
            <a:r>
              <a:rPr lang="cs-CZ" sz="1800" dirty="0" err="1"/>
              <a:t>Documentation</a:t>
            </a:r>
            <a:r>
              <a:rPr lang="cs-CZ" sz="1800" dirty="0"/>
              <a:t> </a:t>
            </a:r>
            <a:r>
              <a:rPr lang="cs-CZ" sz="1800" dirty="0" err="1"/>
              <a:t>License</a:t>
            </a:r>
            <a:r>
              <a:rPr lang="cs-CZ" sz="1800" dirty="0"/>
              <a:t> na WWW: </a:t>
            </a:r>
            <a:endParaRPr lang="cs-CZ" sz="2000" dirty="0"/>
          </a:p>
          <a:p>
            <a:pPr lvl="1"/>
            <a:r>
              <a:rPr lang="cs-CZ" sz="1800" dirty="0">
                <a:hlinkClick r:id="rId2"/>
              </a:rPr>
              <a:t>http://commons.wikimedia.org/wiki/File:HTC_Magic.jpg</a:t>
            </a:r>
            <a:endParaRPr lang="cs-CZ" sz="1800" dirty="0"/>
          </a:p>
          <a:p>
            <a:pPr lvl="1"/>
            <a:r>
              <a:rPr lang="cs-CZ" sz="1800" dirty="0">
                <a:hlinkClick r:id="rId3"/>
              </a:rPr>
              <a:t>http://commons.wikimedia.org/wiki/File:Acer_Aspire_8920_Gemstone_by_Georgy.JPG</a:t>
            </a:r>
            <a:endParaRPr lang="cs-CZ" sz="1800" dirty="0"/>
          </a:p>
          <a:p>
            <a:pPr lvl="1"/>
            <a:r>
              <a:rPr lang="cs-CZ" sz="1800" dirty="0">
                <a:hlinkClick r:id="rId4"/>
              </a:rPr>
              <a:t>http://commons.wikimedia.org/wiki/File:Personal_Computer_Pentium_I_586.JPG</a:t>
            </a:r>
            <a:endParaRPr lang="cs-CZ" sz="1800" dirty="0"/>
          </a:p>
          <a:p>
            <a:pPr lvl="1"/>
            <a:r>
              <a:rPr lang="cs-CZ" sz="1800" dirty="0">
                <a:hlinkClick r:id="rId5"/>
              </a:rPr>
              <a:t>http://commons.wikimedia.org/wiki/File:IBM_Blue_Gene_P_supercomputer.jpg</a:t>
            </a:r>
            <a:endParaRPr lang="cs-CZ" sz="1800" dirty="0"/>
          </a:p>
          <a:p>
            <a:pPr lvl="1"/>
            <a:r>
              <a:rPr lang="cs-CZ" sz="1800" dirty="0">
                <a:hlinkClick r:id="rId6"/>
              </a:rPr>
              <a:t>http://commons.wikimedia.org/wiki/File:Woman-typing-on-laptop.jpg</a:t>
            </a:r>
            <a:endParaRPr lang="cs-CZ" sz="1800" dirty="0"/>
          </a:p>
          <a:p>
            <a:pPr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220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954</TotalTime>
  <Words>81</Words>
  <Application>Microsoft Office PowerPoint</Application>
  <PresentationFormat>Předvádění na obrazovce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Horizont</vt:lpstr>
      <vt:lpstr> </vt:lpstr>
      <vt:lpstr>Obsah</vt:lpstr>
      <vt:lpstr>Co je počítač?</vt:lpstr>
      <vt:lpstr>Složení počítače</vt:lpstr>
      <vt:lpstr>Uživatel a PC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tematického celku</dc:title>
  <dc:creator>koala</dc:creator>
  <cp:lastModifiedBy>Mirek</cp:lastModifiedBy>
  <cp:revision>137</cp:revision>
  <dcterms:created xsi:type="dcterms:W3CDTF">2011-04-17T19:50:20Z</dcterms:created>
  <dcterms:modified xsi:type="dcterms:W3CDTF">2011-12-07T18:32:58Z</dcterms:modified>
</cp:coreProperties>
</file>