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7"/>
  </p:notesMasterIdLst>
  <p:sldIdLst>
    <p:sldId id="272" r:id="rId2"/>
    <p:sldId id="273" r:id="rId3"/>
    <p:sldId id="276" r:id="rId4"/>
    <p:sldId id="277" r:id="rId5"/>
    <p:sldId id="275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%C5%BDilinsk%C3%A1_kniha.jpg" TargetMode="External"/><Relationship Id="rId3" Type="http://schemas.openxmlformats.org/officeDocument/2006/relationships/hyperlink" Target="http://commons.wikimedia.org/wiki/File:P._Oxy._VI_932.jpg" TargetMode="External"/><Relationship Id="rId7" Type="http://schemas.openxmlformats.org/officeDocument/2006/relationships/hyperlink" Target="http://commons.wikimedia.org/wiki/File:Klaudia_801.JPG" TargetMode="External"/><Relationship Id="rId2" Type="http://schemas.openxmlformats.org/officeDocument/2006/relationships/hyperlink" Target="http://commons.wikimedia.org/wiki/File:Su%C5%A1ice-deska_z_roku_132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DVD-R_bottom-side.jpg" TargetMode="External"/><Relationship Id="rId5" Type="http://schemas.openxmlformats.org/officeDocument/2006/relationships/hyperlink" Target="http://commons.wikimedia.org/w/index.php?title=File:Lidov%C3%A9_noviny,_1893-12-16,_title_page.djvu&amp;page=1" TargetMode="External"/><Relationship Id="rId4" Type="http://schemas.openxmlformats.org/officeDocument/2006/relationships/hyperlink" Target="http://commons.wikimedia.org/wiki/File:SMS-mobile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6189662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VY_III/2_INOVACE_21_Základní pojmy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71599" y="3068960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8800" dirty="0" smtClean="0">
                <a:latin typeface="Arial Black" pitchFamily="34" charset="0"/>
              </a:rPr>
              <a:t>Základní pojmy</a:t>
            </a:r>
            <a:endParaRPr lang="cs-CZ" sz="88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41572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Informace</a:t>
            </a:r>
          </a:p>
          <a:p>
            <a:pPr marL="609600" indent="-609600" eaLnBrk="1" hangingPunct="1"/>
            <a:r>
              <a:rPr lang="cs-CZ" sz="3600" dirty="0" smtClean="0"/>
              <a:t>Trocha historie</a:t>
            </a:r>
          </a:p>
          <a:p>
            <a:pPr marL="609600" indent="-609600" eaLnBrk="1" hangingPunct="1"/>
            <a:r>
              <a:rPr lang="cs-CZ" sz="3600" dirty="0" smtClean="0"/>
              <a:t>Použité zdroje</a:t>
            </a:r>
          </a:p>
          <a:p>
            <a:pPr marL="609600" indent="-609600" eaLnBrk="1" hangingPunct="1"/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6971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/>
          <a:lstStyle/>
          <a:p>
            <a:r>
              <a:rPr lang="cs-CZ" sz="5400" smtClean="0">
                <a:solidFill>
                  <a:schemeClr val="accent2"/>
                </a:solidFill>
                <a:latin typeface="Arial Black" pitchFamily="34" charset="0"/>
              </a:rPr>
              <a:t>Informace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>
              <a:defRPr/>
            </a:pPr>
            <a:r>
              <a:rPr lang="cs-CZ" sz="4000" dirty="0" smtClean="0"/>
              <a:t>Informace – má různé významy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3200" dirty="0"/>
              <a:t>1. </a:t>
            </a:r>
            <a:r>
              <a:rPr lang="cs-CZ" sz="3200" b="1" i="1" dirty="0" smtClean="0"/>
              <a:t>V </a:t>
            </a:r>
            <a:r>
              <a:rPr lang="cs-CZ" sz="3200" b="1" i="1" dirty="0"/>
              <a:t>běžné řeči</a:t>
            </a:r>
            <a:r>
              <a:rPr lang="cs-CZ" sz="3200" dirty="0"/>
              <a:t>:</a:t>
            </a:r>
            <a:endParaRPr lang="cs-CZ" sz="4400" dirty="0"/>
          </a:p>
          <a:p>
            <a:pPr lvl="1">
              <a:defRPr/>
            </a:pPr>
            <a:r>
              <a:rPr lang="cs-CZ" sz="1800" b="1" dirty="0"/>
              <a:t>informace</a:t>
            </a:r>
            <a:r>
              <a:rPr lang="cs-CZ" sz="1800" dirty="0"/>
              <a:t> jako vědění, které lze </a:t>
            </a:r>
            <a:r>
              <a:rPr lang="cs-CZ" sz="1800" dirty="0" smtClean="0"/>
              <a:t>předávat</a:t>
            </a:r>
          </a:p>
          <a:p>
            <a:pPr lvl="1">
              <a:defRPr/>
            </a:pPr>
            <a:r>
              <a:rPr lang="cs-CZ" sz="1800" dirty="0" smtClean="0"/>
              <a:t>jako </a:t>
            </a:r>
            <a:r>
              <a:rPr lang="cs-CZ" sz="1800" dirty="0"/>
              <a:t>obsah zprávy či </a:t>
            </a:r>
            <a:r>
              <a:rPr lang="cs-CZ" sz="1800" dirty="0" smtClean="0"/>
              <a:t>sdělení</a:t>
            </a:r>
          </a:p>
          <a:p>
            <a:pPr lvl="1">
              <a:defRPr/>
            </a:pPr>
            <a:r>
              <a:rPr lang="cs-CZ" sz="1800" dirty="0" smtClean="0"/>
              <a:t>místo</a:t>
            </a:r>
            <a:r>
              <a:rPr lang="cs-CZ" sz="1800" dirty="0"/>
              <a:t>, kde se lze o něčem </a:t>
            </a:r>
            <a:r>
              <a:rPr lang="cs-CZ" sz="1800" dirty="0" smtClean="0"/>
              <a:t>informovat</a:t>
            </a:r>
          </a:p>
          <a:p>
            <a:pPr marL="57150" indent="0">
              <a:buFont typeface="Arial" charset="0"/>
              <a:buNone/>
              <a:defRPr/>
            </a:pPr>
            <a:r>
              <a:rPr lang="cs-CZ" sz="3200" dirty="0" smtClean="0"/>
              <a:t>2. </a:t>
            </a:r>
            <a:r>
              <a:rPr lang="cs-CZ" sz="3200" dirty="0"/>
              <a:t>V </a:t>
            </a:r>
            <a:r>
              <a:rPr lang="cs-CZ" sz="3200" b="1" i="1" dirty="0"/>
              <a:t>informatice</a:t>
            </a:r>
            <a:r>
              <a:rPr lang="cs-CZ" sz="3200" dirty="0"/>
              <a:t> tvoří informaci data, která lze vysílat, přijímat, uchovávat a </a:t>
            </a:r>
            <a:r>
              <a:rPr lang="cs-CZ" sz="3200" dirty="0" smtClean="0"/>
              <a:t>zpracovávat</a:t>
            </a:r>
            <a:endParaRPr lang="cs-CZ" sz="3200" dirty="0"/>
          </a:p>
          <a:p>
            <a:pPr marL="1257300" lvl="3" indent="0">
              <a:buFont typeface="Arial" charset="0"/>
              <a:buNone/>
              <a:defRPr/>
            </a:pPr>
            <a:endParaRPr lang="cs-CZ" sz="30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83567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985125" cy="1143000"/>
          </a:xfrm>
        </p:spPr>
        <p:txBody>
          <a:bodyPr/>
          <a:lstStyle/>
          <a:p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Trocha historie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2376488" y="1647825"/>
            <a:ext cx="1835150" cy="1119188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chemeClr val="bg1"/>
                </a:solidFill>
              </a:rPr>
              <a:t>Informace na kamenné desce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2376488" y="3048000"/>
            <a:ext cx="1835150" cy="1119188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chemeClr val="bg1"/>
                </a:solidFill>
              </a:rPr>
              <a:t>Informace na papíru (papyru)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2376488" y="4437063"/>
            <a:ext cx="1835150" cy="1119187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chemeClr val="bg1"/>
                </a:solidFill>
              </a:rPr>
              <a:t>Informace v mobilním telefonu</a:t>
            </a:r>
          </a:p>
        </p:txBody>
      </p:sp>
      <p:sp>
        <p:nvSpPr>
          <p:cNvPr id="4" name="Pravá složená závorka 3"/>
          <p:cNvSpPr/>
          <p:nvPr/>
        </p:nvSpPr>
        <p:spPr>
          <a:xfrm>
            <a:off x="4427538" y="2060575"/>
            <a:ext cx="1152525" cy="299402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5953125" y="2822575"/>
            <a:ext cx="18002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sz="2400"/>
              <a:t>Důležité je uchování a přenos informací!</a:t>
            </a:r>
          </a:p>
        </p:txBody>
      </p:sp>
      <p:pic>
        <p:nvPicPr>
          <p:cNvPr id="16386" name="Picture 2" descr="File:Sušice-deska z roku 13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643063"/>
            <a:ext cx="14986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File:P. Oxy. VI 93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2997200"/>
            <a:ext cx="14986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File:SMS-mobi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0" y="4381500"/>
            <a:ext cx="928688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8" descr="File:Lidové noviny, 1893-12-16, title page.djv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188" y="4338638"/>
            <a:ext cx="928687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0" descr="File:DVD-R bottom-sid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588" y="1754188"/>
            <a:ext cx="1157287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2" descr="File:Klaudia 80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188" y="1754188"/>
            <a:ext cx="1489075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Picture 14" descr="File:Žilinská knih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38" y="4411663"/>
            <a:ext cx="18097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33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/>
                </a:solidFill>
                <a:latin typeface="Arial Black" pitchFamily="34" charset="0"/>
              </a:rPr>
              <a:t>POUŽITÉ ZDROJE</a:t>
            </a:r>
            <a:endParaRPr lang="cs-CZ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340768"/>
            <a:ext cx="7125112" cy="4536504"/>
          </a:xfrm>
        </p:spPr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cs-CZ" sz="2400" dirty="0"/>
              <a:t>Informace. In </a:t>
            </a:r>
            <a:r>
              <a:rPr lang="cs-CZ" sz="2400" i="1" dirty="0" err="1"/>
              <a:t>Wikipedia</a:t>
            </a:r>
            <a:r>
              <a:rPr lang="cs-CZ" sz="2400" i="1" dirty="0"/>
              <a:t> : </a:t>
            </a:r>
            <a:r>
              <a:rPr lang="cs-CZ" sz="2400" i="1" dirty="0" err="1"/>
              <a:t>the</a:t>
            </a:r>
            <a:r>
              <a:rPr lang="cs-CZ" sz="2400" i="1" dirty="0"/>
              <a:t> free </a:t>
            </a:r>
            <a:r>
              <a:rPr lang="cs-CZ" sz="2400" i="1" dirty="0" err="1"/>
              <a:t>encyclopedia</a:t>
            </a:r>
            <a:r>
              <a:rPr lang="cs-CZ" sz="2400" dirty="0"/>
              <a:t> [online]. St. </a:t>
            </a:r>
            <a:r>
              <a:rPr lang="cs-CZ" sz="2400" dirty="0" err="1"/>
              <a:t>Petersburg</a:t>
            </a:r>
            <a:r>
              <a:rPr lang="cs-CZ" sz="2400" dirty="0"/>
              <a:t> (Florida) : </a:t>
            </a:r>
            <a:r>
              <a:rPr lang="cs-CZ" sz="2400" dirty="0" err="1"/>
              <a:t>Wikipedia</a:t>
            </a:r>
            <a:r>
              <a:rPr lang="cs-CZ" sz="2400" dirty="0"/>
              <a:t> </a:t>
            </a:r>
            <a:r>
              <a:rPr lang="cs-CZ" sz="2400" dirty="0" err="1"/>
              <a:t>Foundation</a:t>
            </a:r>
            <a:r>
              <a:rPr lang="cs-CZ" sz="2400" dirty="0"/>
              <a:t>, 16.8.2004, last </a:t>
            </a:r>
            <a:r>
              <a:rPr lang="cs-CZ" sz="2400" dirty="0" err="1"/>
              <a:t>modified</a:t>
            </a:r>
            <a:r>
              <a:rPr lang="cs-CZ" sz="2400" dirty="0"/>
              <a:t> on 24.7.2011 [cit. 2011-08-02]. Dostupné z WWW: &lt;http://cs.wikipedia.org/wiki/Informace</a:t>
            </a:r>
            <a:r>
              <a:rPr lang="cs-CZ" sz="2400" dirty="0" smtClean="0"/>
              <a:t>&gt;.</a:t>
            </a:r>
          </a:p>
          <a:p>
            <a:pPr>
              <a:defRPr/>
            </a:pPr>
            <a:r>
              <a:rPr lang="cs-CZ" sz="2400" dirty="0"/>
              <a:t>KOVÁŘOVÁ, Libuše, et al. Informatika : pro základní školy 1. druhé. Kralice na Hané : </a:t>
            </a:r>
            <a:r>
              <a:rPr lang="cs-CZ" sz="2400" dirty="0" err="1"/>
              <a:t>Computer</a:t>
            </a:r>
            <a:r>
              <a:rPr lang="cs-CZ" sz="2400" dirty="0"/>
              <a:t> Media, 2009. 88 s. ISBN 978-80-7402-015-5</a:t>
            </a:r>
            <a:r>
              <a:rPr lang="cs-CZ" sz="2400" dirty="0" smtClean="0"/>
              <a:t>.</a:t>
            </a:r>
          </a:p>
          <a:p>
            <a:pPr>
              <a:defRPr/>
            </a:pPr>
            <a:r>
              <a:rPr lang="cs-CZ" sz="2400" dirty="0"/>
              <a:t>Dostupný pod licencí GNU Free </a:t>
            </a:r>
            <a:r>
              <a:rPr lang="cs-CZ" sz="2400" dirty="0" err="1"/>
              <a:t>Documentation</a:t>
            </a:r>
            <a:r>
              <a:rPr lang="cs-CZ" sz="2400" dirty="0"/>
              <a:t> </a:t>
            </a:r>
            <a:r>
              <a:rPr lang="cs-CZ" sz="2400" dirty="0" err="1"/>
              <a:t>License</a:t>
            </a:r>
            <a:r>
              <a:rPr lang="cs-CZ" sz="2400" dirty="0"/>
              <a:t> na WWW: </a:t>
            </a:r>
            <a:endParaRPr lang="cs-CZ" sz="2400" dirty="0"/>
          </a:p>
          <a:p>
            <a:pPr lvl="1"/>
            <a:r>
              <a:rPr lang="cs-CZ" sz="2400" dirty="0">
                <a:hlinkClick r:id="rId2"/>
              </a:rPr>
              <a:t>http://commons.wikimedia.org/wiki/File:Su%C5%A1ice-deska_z_roku_1322.jpg</a:t>
            </a:r>
            <a:endParaRPr lang="cs-CZ" sz="2400" dirty="0"/>
          </a:p>
          <a:p>
            <a:pPr lvl="1"/>
            <a:r>
              <a:rPr lang="cs-CZ" sz="2400" dirty="0">
                <a:hlinkClick r:id="rId3"/>
              </a:rPr>
              <a:t>http://commons.wikimedia.org/wiki/File:P._Oxy._VI_932.jpg</a:t>
            </a:r>
            <a:endParaRPr lang="cs-CZ" sz="2400" dirty="0"/>
          </a:p>
          <a:p>
            <a:pPr lvl="1"/>
            <a:r>
              <a:rPr lang="cs-CZ" sz="2400" dirty="0">
                <a:hlinkClick r:id="rId4"/>
              </a:rPr>
              <a:t>http://commons.wikimedia.org/wiki/File:SMS-mobile.jpg</a:t>
            </a:r>
            <a:endParaRPr lang="cs-CZ" sz="2400" dirty="0"/>
          </a:p>
          <a:p>
            <a:pPr lvl="1"/>
            <a:r>
              <a:rPr lang="cs-CZ" sz="2400" dirty="0">
                <a:hlinkClick r:id="rId5"/>
              </a:rPr>
              <a:t>http://commons.wikimedia.org/w/index.php?title=File:Lidov%C3%A9_noviny,_1893-12-16,_title_page.djvu&amp;page=1</a:t>
            </a:r>
            <a:endParaRPr lang="cs-CZ" sz="2400" dirty="0"/>
          </a:p>
          <a:p>
            <a:pPr lvl="1"/>
            <a:r>
              <a:rPr lang="cs-CZ" sz="2400" dirty="0">
                <a:hlinkClick r:id="rId6"/>
              </a:rPr>
              <a:t>http://commons.wikimedia.org/wiki/File:DVD-R_bottom-side.jpg</a:t>
            </a:r>
            <a:endParaRPr lang="cs-CZ" sz="2400" dirty="0"/>
          </a:p>
          <a:p>
            <a:pPr lvl="1"/>
            <a:r>
              <a:rPr lang="cs-CZ" sz="2400" dirty="0">
                <a:hlinkClick r:id="rId7"/>
              </a:rPr>
              <a:t>http://commons.wikimedia.org/wiki/File:Klaudia_801.JPG</a:t>
            </a:r>
            <a:endParaRPr lang="cs-CZ" sz="2400" dirty="0"/>
          </a:p>
          <a:p>
            <a:pPr lvl="1"/>
            <a:r>
              <a:rPr lang="cs-CZ" sz="2400" dirty="0">
                <a:hlinkClick r:id="rId8"/>
              </a:rPr>
              <a:t>http://commons.wikimedia.org/wiki/File:%C5%BDilinsk%C3%A1_kniha.jpg</a:t>
            </a:r>
            <a:endParaRPr lang="cs-CZ" sz="2400" dirty="0"/>
          </a:p>
          <a:p>
            <a:pPr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635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956</TotalTime>
  <Words>75</Words>
  <Application>Microsoft Office PowerPoint</Application>
  <PresentationFormat>Předvádění na obrazovce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Horizont</vt:lpstr>
      <vt:lpstr> </vt:lpstr>
      <vt:lpstr>Obsah</vt:lpstr>
      <vt:lpstr>Informace</vt:lpstr>
      <vt:lpstr>Trocha historie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Mirek</cp:lastModifiedBy>
  <cp:revision>135</cp:revision>
  <dcterms:created xsi:type="dcterms:W3CDTF">2011-04-17T19:50:20Z</dcterms:created>
  <dcterms:modified xsi:type="dcterms:W3CDTF">2011-12-07T18:29:13Z</dcterms:modified>
</cp:coreProperties>
</file>